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3" r:id="rId5"/>
    <p:sldMasterId id="2147483684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</p:sldIdLst>
  <p:sldSz cy="5143500" cx="9144000"/>
  <p:notesSz cx="6858000" cy="9144000"/>
  <p:embeddedFontLst>
    <p:embeddedFont>
      <p:font typeface="Epilogue"/>
      <p:regular r:id="rId29"/>
      <p:bold r:id="rId30"/>
      <p:italic r:id="rId31"/>
      <p:boldItalic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FBE7A7C-598B-415C-9B12-5931B3A4A6D5}">
  <a:tblStyle styleId="{5FBE7A7C-598B-415C-9B12-5931B3A4A6D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Epilogue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Epilogue-italic.fntdata"/><Relationship Id="rId30" Type="http://schemas.openxmlformats.org/officeDocument/2006/relationships/font" Target="fonts/Epilogue-bold.fntdata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32" Type="http://schemas.openxmlformats.org/officeDocument/2006/relationships/font" Target="fonts/Epilogue-boldItalic.fntdata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150e12acb68_0_0:notes"/>
          <p:cNvSpPr/>
          <p:nvPr>
            <p:ph idx="2" type="sldImg"/>
          </p:nvPr>
        </p:nvSpPr>
        <p:spPr>
          <a:xfrm>
            <a:off x="381794" y="685800"/>
            <a:ext cx="6094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150e12acb6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g150e12acb68_0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eeb4471686_0_6:notes"/>
          <p:cNvSpPr/>
          <p:nvPr>
            <p:ph idx="2" type="sldImg"/>
          </p:nvPr>
        </p:nvSpPr>
        <p:spPr>
          <a:xfrm>
            <a:off x="381794" y="685800"/>
            <a:ext cx="6094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3eeb4471686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g3eeb4471686_0_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fe614dd68c_0_2:notes"/>
          <p:cNvSpPr/>
          <p:nvPr>
            <p:ph idx="2" type="sldImg"/>
          </p:nvPr>
        </p:nvSpPr>
        <p:spPr>
          <a:xfrm>
            <a:off x="381794" y="685800"/>
            <a:ext cx="6094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fe614dd68c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gfe614dd68c_0_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fa4df10408_1_94:notes"/>
          <p:cNvSpPr/>
          <p:nvPr>
            <p:ph idx="2" type="sldImg"/>
          </p:nvPr>
        </p:nvSpPr>
        <p:spPr>
          <a:xfrm>
            <a:off x="381794" y="685800"/>
            <a:ext cx="6094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3fa4df10408_1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g3fa4df10408_1_9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fae3021a18_0_0:notes"/>
          <p:cNvSpPr/>
          <p:nvPr>
            <p:ph idx="2" type="sldImg"/>
          </p:nvPr>
        </p:nvSpPr>
        <p:spPr>
          <a:xfrm>
            <a:off x="381794" y="685800"/>
            <a:ext cx="6094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3fae3021a1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g3fae3021a18_0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fa4df10408_1_165:notes"/>
          <p:cNvSpPr/>
          <p:nvPr>
            <p:ph idx="2" type="sldImg"/>
          </p:nvPr>
        </p:nvSpPr>
        <p:spPr>
          <a:xfrm>
            <a:off x="381794" y="685800"/>
            <a:ext cx="6094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3fa4df10408_1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g3fa4df10408_1_16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409e1261ebe_1_0:notes"/>
          <p:cNvSpPr/>
          <p:nvPr>
            <p:ph idx="2" type="sldImg"/>
          </p:nvPr>
        </p:nvSpPr>
        <p:spPr>
          <a:xfrm>
            <a:off x="381794" y="685800"/>
            <a:ext cx="6094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409e1261ebe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g409e1261ebe_1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409e1261ebe_1_13:notes"/>
          <p:cNvSpPr/>
          <p:nvPr>
            <p:ph idx="2" type="sldImg"/>
          </p:nvPr>
        </p:nvSpPr>
        <p:spPr>
          <a:xfrm>
            <a:off x="381794" y="685800"/>
            <a:ext cx="6094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409e1261ebe_1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g409e1261ebe_1_1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fa4df10408_1_233:notes"/>
          <p:cNvSpPr/>
          <p:nvPr>
            <p:ph idx="2" type="sldImg"/>
          </p:nvPr>
        </p:nvSpPr>
        <p:spPr>
          <a:xfrm>
            <a:off x="381794" y="685800"/>
            <a:ext cx="6094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3fa4df10408_1_2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g3fa4df10408_1_23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fe614dd68c_0_16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7" name="Google Shape;247;gfe614dd68c_0_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t/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gfe614dd68c_0_16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3fa4df10408_1_0:notes"/>
          <p:cNvSpPr/>
          <p:nvPr>
            <p:ph idx="2" type="sldImg"/>
          </p:nvPr>
        </p:nvSpPr>
        <p:spPr>
          <a:xfrm>
            <a:off x="381794" y="685800"/>
            <a:ext cx="6094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3fa4df10408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g3fa4df10408_1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3f35efb0379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3f35efb0379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f35efb0379_0_131:notes"/>
          <p:cNvSpPr/>
          <p:nvPr>
            <p:ph idx="2" type="sldImg"/>
          </p:nvPr>
        </p:nvSpPr>
        <p:spPr>
          <a:xfrm>
            <a:off x="381794" y="685800"/>
            <a:ext cx="6094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3f35efb0379_0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g3f35efb0379_0_13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f35efb0379_0_138:notes"/>
          <p:cNvSpPr/>
          <p:nvPr>
            <p:ph idx="2" type="sldImg"/>
          </p:nvPr>
        </p:nvSpPr>
        <p:spPr>
          <a:xfrm>
            <a:off x="381794" y="685800"/>
            <a:ext cx="6094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3f35efb0379_0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g3f35efb0379_0_13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3f35efb0379_0_146:notes"/>
          <p:cNvSpPr/>
          <p:nvPr>
            <p:ph idx="2" type="sldImg"/>
          </p:nvPr>
        </p:nvSpPr>
        <p:spPr>
          <a:xfrm>
            <a:off x="381794" y="685800"/>
            <a:ext cx="6094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3f35efb0379_0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g3f35efb0379_0_14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f60d1ad9c7_0_0:notes"/>
          <p:cNvSpPr/>
          <p:nvPr>
            <p:ph idx="2" type="sldImg"/>
          </p:nvPr>
        </p:nvSpPr>
        <p:spPr>
          <a:xfrm>
            <a:off x="381794" y="685800"/>
            <a:ext cx="6094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3f60d1ad9c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g3f60d1ad9c7_0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3f35efb0379_0_167:notes"/>
          <p:cNvSpPr/>
          <p:nvPr>
            <p:ph idx="2" type="sldImg"/>
          </p:nvPr>
        </p:nvSpPr>
        <p:spPr>
          <a:xfrm>
            <a:off x="381794" y="685800"/>
            <a:ext cx="6094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3f35efb0379_0_1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g3f35efb0379_0_16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3f35efb0379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322" name="Google Shape;322;g3f35efb0379_0_6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3f35efb0379_0_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330" name="Google Shape;330;g3f35efb0379_0_17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3f35efb0379_0_157:notes"/>
          <p:cNvSpPr/>
          <p:nvPr>
            <p:ph idx="2" type="sldImg"/>
          </p:nvPr>
        </p:nvSpPr>
        <p:spPr>
          <a:xfrm>
            <a:off x="381794" y="685800"/>
            <a:ext cx="6094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Google Shape;340;g3f35efb0379_0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g3f35efb0379_0_15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3f35efb0379_0_113:notes"/>
          <p:cNvSpPr/>
          <p:nvPr>
            <p:ph idx="2" type="sldImg"/>
          </p:nvPr>
        </p:nvSpPr>
        <p:spPr>
          <a:xfrm>
            <a:off x="381794" y="685800"/>
            <a:ext cx="6094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0" name="Google Shape;350;g3f35efb0379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g3f35efb0379_0_11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jp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jp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jp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jp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1.jp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3.jp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jp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jp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jp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jp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jp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jp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jp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8.jp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jp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jp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jpg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jpg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 - Title Slide 5 - Photo of night aerial shot of Yonge and Dundas with cars and pedestrians.">
  <p:cSld name="2_Title Slide 4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ctrTitle"/>
          </p:nvPr>
        </p:nvSpPr>
        <p:spPr>
          <a:xfrm>
            <a:off x="194583" y="356288"/>
            <a:ext cx="2892300" cy="223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b="1" i="0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9pPr>
          </a:lstStyle>
          <a:p/>
        </p:txBody>
      </p:sp>
      <p:sp>
        <p:nvSpPr>
          <p:cNvPr id="52" name="Google Shape;52;p13"/>
          <p:cNvSpPr txBox="1"/>
          <p:nvPr>
            <p:ph idx="1" type="subTitle"/>
          </p:nvPr>
        </p:nvSpPr>
        <p:spPr>
          <a:xfrm>
            <a:off x="194583" y="2705773"/>
            <a:ext cx="2892300" cy="804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i="0" sz="2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ctr">
              <a:lnSpc>
                <a:spcPct val="140000"/>
              </a:lnSpc>
              <a:spcBef>
                <a:spcPts val="1200"/>
              </a:spcBef>
              <a:spcAft>
                <a:spcPts val="0"/>
              </a:spcAft>
              <a:buClr>
                <a:srgbClr val="3CA9E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ctr">
              <a:spcBef>
                <a:spcPts val="12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ctr">
              <a:spcBef>
                <a:spcPts val="12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ctr">
              <a:spcBef>
                <a:spcPts val="12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ctr">
              <a:spcBef>
                <a:spcPts val="1200"/>
              </a:spcBef>
              <a:spcAft>
                <a:spcPts val="120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- Content 1" type="obj">
  <p:cSld name="OBJEC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/>
          <p:nvPr>
            <p:ph type="title"/>
          </p:nvPr>
        </p:nvSpPr>
        <p:spPr>
          <a:xfrm>
            <a:off x="194073" y="294311"/>
            <a:ext cx="8445000" cy="8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Arial"/>
              <a:buNone/>
              <a:defRPr b="1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9pPr>
          </a:lstStyle>
          <a:p/>
        </p:txBody>
      </p:sp>
      <p:sp>
        <p:nvSpPr>
          <p:cNvPr id="55" name="Google Shape;55;p14"/>
          <p:cNvSpPr txBox="1"/>
          <p:nvPr>
            <p:ph idx="10" type="dt"/>
          </p:nvPr>
        </p:nvSpPr>
        <p:spPr>
          <a:xfrm>
            <a:off x="5736168" y="4673601"/>
            <a:ext cx="2637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100"/>
              <a:buNone/>
              <a:defRPr i="0" sz="1100" u="none" cap="none" strike="noStrike">
                <a:solidFill>
                  <a:schemeClr val="dk1"/>
                </a:solidFill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i="0" sz="1400" u="none" cap="none" strike="noStrike">
                <a:solidFill>
                  <a:schemeClr val="dk1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i="0" sz="1400" u="none" cap="none" strike="noStrike">
                <a:solidFill>
                  <a:schemeClr val="dk1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i="0" sz="1400" u="none" cap="none" strike="noStrike">
                <a:solidFill>
                  <a:schemeClr val="dk1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i="0" sz="1400" u="none" cap="none" strike="noStrike">
                <a:solidFill>
                  <a:schemeClr val="dk1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i="0" sz="1400" u="none" cap="none" strike="noStrike">
                <a:solidFill>
                  <a:schemeClr val="dk1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i="0" sz="1400" u="none" cap="none" strike="noStrike">
                <a:solidFill>
                  <a:schemeClr val="dk1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i="0" sz="1400" u="none" cap="none" strike="noStrike">
                <a:solidFill>
                  <a:schemeClr val="dk1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i="0" sz="1400" u="none" cap="none" strike="noStrike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6" name="Google Shape;56;p14"/>
          <p:cNvSpPr txBox="1"/>
          <p:nvPr>
            <p:ph idx="12" type="sldNum"/>
          </p:nvPr>
        </p:nvSpPr>
        <p:spPr>
          <a:xfrm>
            <a:off x="8373883" y="4673601"/>
            <a:ext cx="3303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marR="0" rtl="0" algn="r">
              <a:spcBef>
                <a:spcPts val="0"/>
              </a:spcBef>
              <a:buNone/>
              <a:defRPr i="0" sz="1100" u="none" cap="none" strike="noStrike">
                <a:solidFill>
                  <a:schemeClr val="dk1"/>
                </a:solidFill>
              </a:defRPr>
            </a:lvl1pPr>
            <a:lvl2pPr indent="0" lvl="1" marL="0" marR="0" rtl="0" algn="r">
              <a:spcBef>
                <a:spcPts val="0"/>
              </a:spcBef>
              <a:buNone/>
              <a:defRPr i="0" sz="1100" u="none" cap="none" strike="noStrike">
                <a:solidFill>
                  <a:schemeClr val="dk1"/>
                </a:solidFill>
              </a:defRPr>
            </a:lvl2pPr>
            <a:lvl3pPr indent="0" lvl="2" marL="0" marR="0" rtl="0" algn="r">
              <a:spcBef>
                <a:spcPts val="0"/>
              </a:spcBef>
              <a:buNone/>
              <a:defRPr i="0" sz="1100" u="none" cap="none" strike="noStrike">
                <a:solidFill>
                  <a:schemeClr val="dk1"/>
                </a:solidFill>
              </a:defRPr>
            </a:lvl3pPr>
            <a:lvl4pPr indent="0" lvl="3" marL="0" marR="0" rtl="0" algn="r">
              <a:spcBef>
                <a:spcPts val="0"/>
              </a:spcBef>
              <a:buNone/>
              <a:defRPr i="0" sz="1100" u="none" cap="none" strike="noStrike">
                <a:solidFill>
                  <a:schemeClr val="dk1"/>
                </a:solidFill>
              </a:defRPr>
            </a:lvl4pPr>
            <a:lvl5pPr indent="0" lvl="4" marL="0" marR="0" rtl="0" algn="r">
              <a:spcBef>
                <a:spcPts val="0"/>
              </a:spcBef>
              <a:buNone/>
              <a:defRPr i="0" sz="1100" u="none" cap="none" strike="noStrike">
                <a:solidFill>
                  <a:schemeClr val="dk1"/>
                </a:solidFill>
              </a:defRPr>
            </a:lvl5pPr>
            <a:lvl6pPr indent="0" lvl="5" marL="0" marR="0" rtl="0" algn="r">
              <a:spcBef>
                <a:spcPts val="0"/>
              </a:spcBef>
              <a:buNone/>
              <a:defRPr i="0" sz="1100" u="none" cap="none" strike="noStrike">
                <a:solidFill>
                  <a:schemeClr val="dk1"/>
                </a:solidFill>
              </a:defRPr>
            </a:lvl6pPr>
            <a:lvl7pPr indent="0" lvl="6" marL="0" marR="0" rtl="0" algn="r">
              <a:spcBef>
                <a:spcPts val="0"/>
              </a:spcBef>
              <a:buNone/>
              <a:defRPr i="0" sz="1100" u="none" cap="none" strike="noStrike">
                <a:solidFill>
                  <a:schemeClr val="dk1"/>
                </a:solidFill>
              </a:defRPr>
            </a:lvl7pPr>
            <a:lvl8pPr indent="0" lvl="7" marL="0" marR="0" rtl="0" algn="r">
              <a:spcBef>
                <a:spcPts val="0"/>
              </a:spcBef>
              <a:buNone/>
              <a:defRPr i="0" sz="1100" u="none" cap="none" strike="noStrike">
                <a:solidFill>
                  <a:schemeClr val="dk1"/>
                </a:solidFill>
              </a:defRPr>
            </a:lvl8pPr>
            <a:lvl9pPr indent="0" lvl="8" marL="0" marR="0" rtl="0" algn="r">
              <a:spcBef>
                <a:spcPts val="0"/>
              </a:spcBef>
              <a:buNone/>
              <a:defRPr i="0" sz="1100" u="none" cap="none" strike="noStrike"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7" name="Google Shape;57;p14"/>
          <p:cNvSpPr txBox="1"/>
          <p:nvPr>
            <p:ph idx="1" type="body"/>
          </p:nvPr>
        </p:nvSpPr>
        <p:spPr>
          <a:xfrm>
            <a:off x="194073" y="1104138"/>
            <a:ext cx="8445000" cy="31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925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i="0" sz="1900" u="none" cap="none" strike="noStrike">
                <a:solidFill>
                  <a:schemeClr val="dk1"/>
                </a:solidFill>
              </a:defRPr>
            </a:lvl1pPr>
            <a:lvl2pPr indent="-330200" lvl="1" marL="914400" marR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i="0" sz="1600" u="none" cap="none" strike="noStrike">
                <a:solidFill>
                  <a:schemeClr val="dk1"/>
                </a:solidFill>
              </a:defRPr>
            </a:lvl2pPr>
            <a:lvl3pPr indent="-311150" lvl="2" marL="13716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i="0" sz="1300" u="none" cap="none" strike="noStrike">
                <a:solidFill>
                  <a:schemeClr val="dk1"/>
                </a:solidFill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i="0" sz="1100" u="none" cap="none" strike="noStrike">
                <a:solidFill>
                  <a:schemeClr val="dk1"/>
                </a:solidFill>
              </a:defRPr>
            </a:lvl4pPr>
            <a:lvl5pPr indent="-298450" lvl="4" marL="2286000" marR="0" rtl="0" algn="l">
              <a:lnSpc>
                <a:spcPct val="14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i="0" sz="1100" u="none" cap="none" strike="noStrike">
                <a:solidFill>
                  <a:schemeClr val="dk1"/>
                </a:solidFill>
              </a:defRPr>
            </a:lvl5pPr>
            <a:lvl6pPr indent="-323850" lvl="5" marL="2743200" marR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i="0" sz="1500" u="none" cap="none" strike="noStrike">
                <a:solidFill>
                  <a:schemeClr val="dk1"/>
                </a:solidFill>
              </a:defRPr>
            </a:lvl6pPr>
            <a:lvl7pPr indent="-323850" lvl="6" marL="3200400" marR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i="0" sz="1500" u="none" cap="none" strike="noStrike">
                <a:solidFill>
                  <a:schemeClr val="dk1"/>
                </a:solidFill>
              </a:defRPr>
            </a:lvl7pPr>
            <a:lvl8pPr indent="-323850" lvl="7" marL="3657600" marR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i="0" sz="1500" u="none" cap="none" strike="noStrike">
                <a:solidFill>
                  <a:schemeClr val="dk1"/>
                </a:solidFill>
              </a:defRPr>
            </a:lvl8pPr>
            <a:lvl9pPr indent="-323850" lvl="8" marL="4114800" marR="0" rtl="0" algn="l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500"/>
              <a:buChar char="•"/>
              <a:defRPr i="0" sz="1500" u="none" cap="none" strike="noStrike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- Content 1 image">
  <p:cSld name="Content 1 imag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/>
          <p:nvPr>
            <p:ph idx="2" type="pic"/>
          </p:nvPr>
        </p:nvSpPr>
        <p:spPr>
          <a:xfrm>
            <a:off x="5410953" y="1110938"/>
            <a:ext cx="3732900" cy="4032600"/>
          </a:xfrm>
          <a:prstGeom prst="rect">
            <a:avLst/>
          </a:prstGeom>
          <a:noFill/>
          <a:ln>
            <a:noFill/>
          </a:ln>
        </p:spPr>
      </p:sp>
      <p:sp>
        <p:nvSpPr>
          <p:cNvPr id="60" name="Google Shape;60;p15"/>
          <p:cNvSpPr txBox="1"/>
          <p:nvPr>
            <p:ph idx="10" type="dt"/>
          </p:nvPr>
        </p:nvSpPr>
        <p:spPr>
          <a:xfrm>
            <a:off x="5736168" y="4673601"/>
            <a:ext cx="2637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100"/>
              <a:buNone/>
              <a:defRPr i="0" sz="1100" u="none" cap="none" strike="noStrike">
                <a:solidFill>
                  <a:schemeClr val="dk1"/>
                </a:solidFill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i="0" sz="1400" u="none" cap="none" strike="noStrike">
                <a:solidFill>
                  <a:schemeClr val="dk1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i="0" sz="1400" u="none" cap="none" strike="noStrike">
                <a:solidFill>
                  <a:schemeClr val="dk1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i="0" sz="1400" u="none" cap="none" strike="noStrike">
                <a:solidFill>
                  <a:schemeClr val="dk1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i="0" sz="1400" u="none" cap="none" strike="noStrike">
                <a:solidFill>
                  <a:schemeClr val="dk1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i="0" sz="1400" u="none" cap="none" strike="noStrike">
                <a:solidFill>
                  <a:schemeClr val="dk1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i="0" sz="1400" u="none" cap="none" strike="noStrike">
                <a:solidFill>
                  <a:schemeClr val="dk1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i="0" sz="1400" u="none" cap="none" strike="noStrike">
                <a:solidFill>
                  <a:schemeClr val="dk1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i="0" sz="1400" u="none" cap="none" strike="noStrike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1" name="Google Shape;61;p15"/>
          <p:cNvSpPr txBox="1"/>
          <p:nvPr>
            <p:ph idx="12" type="sldNum"/>
          </p:nvPr>
        </p:nvSpPr>
        <p:spPr>
          <a:xfrm>
            <a:off x="8373883" y="4673601"/>
            <a:ext cx="3303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marR="0" rtl="0" algn="r">
              <a:spcBef>
                <a:spcPts val="0"/>
              </a:spcBef>
              <a:buNone/>
              <a:defRPr i="0" sz="1100" u="none" cap="none" strike="noStrike">
                <a:solidFill>
                  <a:schemeClr val="dk1"/>
                </a:solidFill>
              </a:defRPr>
            </a:lvl1pPr>
            <a:lvl2pPr indent="0" lvl="1" marL="0" marR="0" rtl="0" algn="r">
              <a:spcBef>
                <a:spcPts val="0"/>
              </a:spcBef>
              <a:buNone/>
              <a:defRPr i="0" sz="1100" u="none" cap="none" strike="noStrike">
                <a:solidFill>
                  <a:schemeClr val="dk1"/>
                </a:solidFill>
              </a:defRPr>
            </a:lvl2pPr>
            <a:lvl3pPr indent="0" lvl="2" marL="0" marR="0" rtl="0" algn="r">
              <a:spcBef>
                <a:spcPts val="0"/>
              </a:spcBef>
              <a:buNone/>
              <a:defRPr i="0" sz="1100" u="none" cap="none" strike="noStrike">
                <a:solidFill>
                  <a:schemeClr val="dk1"/>
                </a:solidFill>
              </a:defRPr>
            </a:lvl3pPr>
            <a:lvl4pPr indent="0" lvl="3" marL="0" marR="0" rtl="0" algn="r">
              <a:spcBef>
                <a:spcPts val="0"/>
              </a:spcBef>
              <a:buNone/>
              <a:defRPr i="0" sz="1100" u="none" cap="none" strike="noStrike">
                <a:solidFill>
                  <a:schemeClr val="dk1"/>
                </a:solidFill>
              </a:defRPr>
            </a:lvl4pPr>
            <a:lvl5pPr indent="0" lvl="4" marL="0" marR="0" rtl="0" algn="r">
              <a:spcBef>
                <a:spcPts val="0"/>
              </a:spcBef>
              <a:buNone/>
              <a:defRPr i="0" sz="1100" u="none" cap="none" strike="noStrike">
                <a:solidFill>
                  <a:schemeClr val="dk1"/>
                </a:solidFill>
              </a:defRPr>
            </a:lvl5pPr>
            <a:lvl6pPr indent="0" lvl="5" marL="0" marR="0" rtl="0" algn="r">
              <a:spcBef>
                <a:spcPts val="0"/>
              </a:spcBef>
              <a:buNone/>
              <a:defRPr i="0" sz="1100" u="none" cap="none" strike="noStrike">
                <a:solidFill>
                  <a:schemeClr val="dk1"/>
                </a:solidFill>
              </a:defRPr>
            </a:lvl6pPr>
            <a:lvl7pPr indent="0" lvl="6" marL="0" marR="0" rtl="0" algn="r">
              <a:spcBef>
                <a:spcPts val="0"/>
              </a:spcBef>
              <a:buNone/>
              <a:defRPr i="0" sz="1100" u="none" cap="none" strike="noStrike">
                <a:solidFill>
                  <a:schemeClr val="dk1"/>
                </a:solidFill>
              </a:defRPr>
            </a:lvl7pPr>
            <a:lvl8pPr indent="0" lvl="7" marL="0" marR="0" rtl="0" algn="r">
              <a:spcBef>
                <a:spcPts val="0"/>
              </a:spcBef>
              <a:buNone/>
              <a:defRPr i="0" sz="1100" u="none" cap="none" strike="noStrike">
                <a:solidFill>
                  <a:schemeClr val="dk1"/>
                </a:solidFill>
              </a:defRPr>
            </a:lvl8pPr>
            <a:lvl9pPr indent="0" lvl="8" marL="0" marR="0" rtl="0" algn="r">
              <a:spcBef>
                <a:spcPts val="0"/>
              </a:spcBef>
              <a:buNone/>
              <a:defRPr i="0" sz="1100" u="none" cap="none" strike="noStrike"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2" name="Google Shape;62;p15"/>
          <p:cNvSpPr txBox="1"/>
          <p:nvPr>
            <p:ph type="title"/>
          </p:nvPr>
        </p:nvSpPr>
        <p:spPr>
          <a:xfrm>
            <a:off x="194073" y="294311"/>
            <a:ext cx="8445000" cy="8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Arial"/>
              <a:buNone/>
              <a:defRPr b="1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9pPr>
          </a:lstStyle>
          <a:p/>
        </p:txBody>
      </p:sp>
      <p:sp>
        <p:nvSpPr>
          <p:cNvPr id="63" name="Google Shape;63;p15"/>
          <p:cNvSpPr txBox="1"/>
          <p:nvPr>
            <p:ph idx="1" type="body"/>
          </p:nvPr>
        </p:nvSpPr>
        <p:spPr>
          <a:xfrm>
            <a:off x="194073" y="1104138"/>
            <a:ext cx="8445000" cy="31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925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i="0" sz="1900" u="none" cap="none" strike="noStrike">
                <a:solidFill>
                  <a:schemeClr val="dk1"/>
                </a:solidFill>
              </a:defRPr>
            </a:lvl1pPr>
            <a:lvl2pPr indent="-330200" lvl="1" marL="914400" marR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i="0" sz="1600" u="none" cap="none" strike="noStrike">
                <a:solidFill>
                  <a:schemeClr val="dk1"/>
                </a:solidFill>
              </a:defRPr>
            </a:lvl2pPr>
            <a:lvl3pPr indent="-311150" lvl="2" marL="13716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i="0" sz="1300" u="none" cap="none" strike="noStrike">
                <a:solidFill>
                  <a:schemeClr val="dk1"/>
                </a:solidFill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i="0" sz="1100" u="none" cap="none" strike="noStrike">
                <a:solidFill>
                  <a:schemeClr val="dk1"/>
                </a:solidFill>
              </a:defRPr>
            </a:lvl4pPr>
            <a:lvl5pPr indent="-317500" lvl="4" marL="2286000" marR="0" rtl="0" algn="l">
              <a:lnSpc>
                <a:spcPct val="140000"/>
              </a:lnSpc>
              <a:spcBef>
                <a:spcPts val="1200"/>
              </a:spcBef>
              <a:spcAft>
                <a:spcPts val="0"/>
              </a:spcAft>
              <a:buSzPts val="1400"/>
              <a:buChar char="•"/>
              <a:defRPr i="0" u="none" cap="none" strike="noStrike"/>
            </a:lvl5pPr>
            <a:lvl6pPr indent="-298450" lvl="5" marL="2743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i="0" sz="1100" u="none" cap="none" strike="noStrike">
                <a:solidFill>
                  <a:schemeClr val="dk1"/>
                </a:solidFill>
              </a:defRPr>
            </a:lvl6pPr>
            <a:lvl7pPr indent="-298450" lvl="6" marL="3200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i="0" sz="1100" u="none" cap="none" strike="noStrike">
                <a:solidFill>
                  <a:schemeClr val="dk1"/>
                </a:solidFill>
              </a:defRPr>
            </a:lvl7pPr>
            <a:lvl8pPr indent="-298450" lvl="7" marL="3657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i="0" sz="1100" u="none" cap="none" strike="noStrike">
                <a:solidFill>
                  <a:schemeClr val="dk1"/>
                </a:solidFill>
              </a:defRPr>
            </a:lvl8pPr>
            <a:lvl9pPr indent="-298450" lvl="8" marL="4114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i="0" sz="1100" u="none" cap="none" strike="noStrike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AIO Cover">
  <p:cSld name="1_AIO Cover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7"/>
          <p:cNvSpPr txBox="1"/>
          <p:nvPr>
            <p:ph idx="10" type="dt"/>
          </p:nvPr>
        </p:nvSpPr>
        <p:spPr>
          <a:xfrm>
            <a:off x="6637969" y="4666397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7"/>
          <p:cNvSpPr/>
          <p:nvPr/>
        </p:nvSpPr>
        <p:spPr>
          <a:xfrm>
            <a:off x="384465" y="1943766"/>
            <a:ext cx="2337600" cy="1304700"/>
          </a:xfrm>
          <a:prstGeom prst="rect">
            <a:avLst/>
          </a:prstGeom>
          <a:solidFill>
            <a:srgbClr val="FFEE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2" name="Google Shape;72;p17"/>
          <p:cNvSpPr/>
          <p:nvPr/>
        </p:nvSpPr>
        <p:spPr>
          <a:xfrm>
            <a:off x="1553201" y="3082948"/>
            <a:ext cx="1856400" cy="548100"/>
          </a:xfrm>
          <a:prstGeom prst="rect">
            <a:avLst/>
          </a:prstGeom>
          <a:solidFill>
            <a:srgbClr val="44A9A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1" type="obj">
  <p:cSld name="OBJEC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8"/>
          <p:cNvSpPr txBox="1"/>
          <p:nvPr>
            <p:ph type="title"/>
          </p:nvPr>
        </p:nvSpPr>
        <p:spPr>
          <a:xfrm>
            <a:off x="365568" y="294311"/>
            <a:ext cx="8444700" cy="8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cap="none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8"/>
          <p:cNvSpPr txBox="1"/>
          <p:nvPr>
            <p:ph idx="1" type="body"/>
          </p:nvPr>
        </p:nvSpPr>
        <p:spPr>
          <a:xfrm>
            <a:off x="365568" y="1104138"/>
            <a:ext cx="8444700" cy="31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7350" lvl="0" marL="4572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Char char="•"/>
              <a:defRPr/>
            </a:lvl1pPr>
            <a:lvl2pPr indent="-361950" lvl="1" marL="914400" rtl="0" algn="l">
              <a:spcBef>
                <a:spcPts val="672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/>
            </a:lvl2pPr>
            <a:lvl3pPr indent="-336550" lvl="2" marL="1371600" rtl="0" algn="l">
              <a:lnSpc>
                <a:spcPct val="100000"/>
              </a:lnSpc>
              <a:spcBef>
                <a:spcPts val="576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/>
            </a:lvl3pPr>
            <a:lvl4pPr indent="-323850" lvl="3" marL="18288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4pPr>
            <a:lvl5pPr indent="-342900" lvl="4" marL="228600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18"/>
          <p:cNvSpPr txBox="1"/>
          <p:nvPr>
            <p:ph idx="10" type="dt"/>
          </p:nvPr>
        </p:nvSpPr>
        <p:spPr>
          <a:xfrm>
            <a:off x="6275910" y="4616450"/>
            <a:ext cx="2072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128000" y="4616450"/>
            <a:ext cx="6753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">
  <p:cSld name="Title Slide 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idx="10" type="dt"/>
          </p:nvPr>
        </p:nvSpPr>
        <p:spPr>
          <a:xfrm>
            <a:off x="6637969" y="4666397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9"/>
          <p:cNvSpPr txBox="1"/>
          <p:nvPr>
            <p:ph type="ctrTitle"/>
          </p:nvPr>
        </p:nvSpPr>
        <p:spPr>
          <a:xfrm>
            <a:off x="711803" y="441272"/>
            <a:ext cx="7117800" cy="22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  <a:defRPr sz="4800" cap="none">
                <a:solidFill>
                  <a:srgbClr val="000000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9"/>
          <p:cNvSpPr txBox="1"/>
          <p:nvPr>
            <p:ph idx="1" type="subTitle"/>
          </p:nvPr>
        </p:nvSpPr>
        <p:spPr>
          <a:xfrm>
            <a:off x="711803" y="2688611"/>
            <a:ext cx="7117800" cy="863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rtl="0" algn="ctr">
              <a:spcBef>
                <a:spcPts val="672"/>
              </a:spcBef>
              <a:spcAft>
                <a:spcPts val="0"/>
              </a:spcAft>
              <a:buSzPts val="2100"/>
              <a:buNone/>
              <a:defRPr>
                <a:solidFill>
                  <a:srgbClr val="888888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576"/>
              </a:spcBef>
              <a:spcAft>
                <a:spcPts val="0"/>
              </a:spcAft>
              <a:buSzPts val="1700"/>
              <a:buNone/>
              <a:defRPr>
                <a:solidFill>
                  <a:srgbClr val="888888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500"/>
              <a:buNone/>
              <a:defRPr>
                <a:solidFill>
                  <a:srgbClr val="888888"/>
                </a:solidFill>
              </a:defRPr>
            </a:lvl4pPr>
            <a:lvl5pPr lvl="4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888888"/>
                </a:solidFill>
              </a:defRPr>
            </a:lvl5pPr>
            <a:lvl6pPr lvl="5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2">
  <p:cSld name="Title Slide 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ctrTitle"/>
          </p:nvPr>
        </p:nvSpPr>
        <p:spPr>
          <a:xfrm>
            <a:off x="711803" y="441272"/>
            <a:ext cx="7117800" cy="22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 cap="none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20"/>
          <p:cNvSpPr txBox="1"/>
          <p:nvPr>
            <p:ph idx="1" type="subTitle"/>
          </p:nvPr>
        </p:nvSpPr>
        <p:spPr>
          <a:xfrm>
            <a:off x="711803" y="2688611"/>
            <a:ext cx="7117800" cy="863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rtl="0" algn="ctr">
              <a:spcBef>
                <a:spcPts val="672"/>
              </a:spcBef>
              <a:spcAft>
                <a:spcPts val="0"/>
              </a:spcAft>
              <a:buSzPts val="2100"/>
              <a:buNone/>
              <a:defRPr>
                <a:solidFill>
                  <a:srgbClr val="888888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576"/>
              </a:spcBef>
              <a:spcAft>
                <a:spcPts val="0"/>
              </a:spcAft>
              <a:buSzPts val="1700"/>
              <a:buNone/>
              <a:defRPr>
                <a:solidFill>
                  <a:srgbClr val="888888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500"/>
              <a:buNone/>
              <a:defRPr>
                <a:solidFill>
                  <a:srgbClr val="888888"/>
                </a:solidFill>
              </a:defRPr>
            </a:lvl4pPr>
            <a:lvl5pPr lvl="4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888888"/>
                </a:solidFill>
              </a:defRPr>
            </a:lvl5pPr>
            <a:lvl6pPr lvl="5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85" name="Google Shape;85;p20"/>
          <p:cNvSpPr txBox="1"/>
          <p:nvPr/>
        </p:nvSpPr>
        <p:spPr>
          <a:xfrm>
            <a:off x="6637969" y="4682271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August 10, 2020</a:t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3">
  <p:cSld name="Title Slide 3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1"/>
          <p:cNvSpPr txBox="1"/>
          <p:nvPr/>
        </p:nvSpPr>
        <p:spPr>
          <a:xfrm>
            <a:off x="6637969" y="4682271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August 10, 2020</a:t>
            </a:r>
            <a:endParaRPr sz="14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8" name="Google Shape;88;p21"/>
          <p:cNvSpPr txBox="1"/>
          <p:nvPr>
            <p:ph type="ctrTitle"/>
          </p:nvPr>
        </p:nvSpPr>
        <p:spPr>
          <a:xfrm>
            <a:off x="952316" y="553280"/>
            <a:ext cx="6075900" cy="223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cap="none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21"/>
          <p:cNvSpPr txBox="1"/>
          <p:nvPr>
            <p:ph idx="1" type="subTitle"/>
          </p:nvPr>
        </p:nvSpPr>
        <p:spPr>
          <a:xfrm>
            <a:off x="952316" y="2800618"/>
            <a:ext cx="6075900" cy="804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rtl="0" algn="ctr">
              <a:spcBef>
                <a:spcPts val="672"/>
              </a:spcBef>
              <a:spcAft>
                <a:spcPts val="0"/>
              </a:spcAft>
              <a:buSzPts val="2100"/>
              <a:buNone/>
              <a:defRPr>
                <a:solidFill>
                  <a:srgbClr val="888888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576"/>
              </a:spcBef>
              <a:spcAft>
                <a:spcPts val="0"/>
              </a:spcAft>
              <a:buSzPts val="1700"/>
              <a:buNone/>
              <a:defRPr>
                <a:solidFill>
                  <a:srgbClr val="888888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500"/>
              <a:buNone/>
              <a:defRPr>
                <a:solidFill>
                  <a:srgbClr val="888888"/>
                </a:solidFill>
              </a:defRPr>
            </a:lvl4pPr>
            <a:lvl5pPr lvl="4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888888"/>
                </a:solidFill>
              </a:defRPr>
            </a:lvl5pPr>
            <a:lvl6pPr lvl="5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4">
  <p:cSld name="Title Slide 4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2"/>
          <p:cNvSpPr txBox="1"/>
          <p:nvPr/>
        </p:nvSpPr>
        <p:spPr>
          <a:xfrm>
            <a:off x="6637969" y="4682271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August 10, 2020</a:t>
            </a:r>
            <a:endParaRPr sz="14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2" name="Google Shape;92;p22"/>
          <p:cNvSpPr txBox="1"/>
          <p:nvPr>
            <p:ph type="ctrTitle"/>
          </p:nvPr>
        </p:nvSpPr>
        <p:spPr>
          <a:xfrm>
            <a:off x="952316" y="553280"/>
            <a:ext cx="6075900" cy="223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cap="none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22"/>
          <p:cNvSpPr txBox="1"/>
          <p:nvPr>
            <p:ph idx="1" type="subTitle"/>
          </p:nvPr>
        </p:nvSpPr>
        <p:spPr>
          <a:xfrm>
            <a:off x="952316" y="2800618"/>
            <a:ext cx="6075900" cy="804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rtl="0" algn="ctr">
              <a:spcBef>
                <a:spcPts val="672"/>
              </a:spcBef>
              <a:spcAft>
                <a:spcPts val="0"/>
              </a:spcAft>
              <a:buSzPts val="2100"/>
              <a:buNone/>
              <a:defRPr>
                <a:solidFill>
                  <a:srgbClr val="888888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576"/>
              </a:spcBef>
              <a:spcAft>
                <a:spcPts val="0"/>
              </a:spcAft>
              <a:buSzPts val="1700"/>
              <a:buNone/>
              <a:defRPr>
                <a:solidFill>
                  <a:srgbClr val="888888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500"/>
              <a:buNone/>
              <a:defRPr>
                <a:solidFill>
                  <a:srgbClr val="888888"/>
                </a:solidFill>
              </a:defRPr>
            </a:lvl4pPr>
            <a:lvl5pPr lvl="4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888888"/>
                </a:solidFill>
              </a:defRPr>
            </a:lvl5pPr>
            <a:lvl6pPr lvl="5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2 vertical img">
  <p:cSld name="Content 2 vertical img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/>
          <p:nvPr>
            <p:ph idx="2" type="pic"/>
          </p:nvPr>
        </p:nvSpPr>
        <p:spPr>
          <a:xfrm>
            <a:off x="5397354" y="1099153"/>
            <a:ext cx="3746700" cy="40443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672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576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CA9E0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rgbClr val="64646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96" name="Google Shape;96;p23"/>
          <p:cNvSpPr txBox="1"/>
          <p:nvPr>
            <p:ph type="title"/>
          </p:nvPr>
        </p:nvSpPr>
        <p:spPr>
          <a:xfrm>
            <a:off x="365568" y="294311"/>
            <a:ext cx="8444700" cy="8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cap="none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" type="body"/>
          </p:nvPr>
        </p:nvSpPr>
        <p:spPr>
          <a:xfrm>
            <a:off x="365567" y="1104138"/>
            <a:ext cx="4783800" cy="31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7350" lvl="0" marL="4572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Char char="•"/>
              <a:defRPr/>
            </a:lvl1pPr>
            <a:lvl2pPr indent="-361950" lvl="1" marL="914400" rtl="0" algn="l">
              <a:spcBef>
                <a:spcPts val="672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/>
            </a:lvl2pPr>
            <a:lvl3pPr indent="-336550" lvl="2" marL="1371600" rtl="0" algn="l">
              <a:lnSpc>
                <a:spcPct val="100000"/>
              </a:lnSpc>
              <a:spcBef>
                <a:spcPts val="576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/>
            </a:lvl3pPr>
            <a:lvl4pPr indent="-323850" lvl="3" marL="18288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4pPr>
            <a:lvl5pPr indent="-342900" lvl="4" marL="228600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8" name="Google Shape;98;p23"/>
          <p:cNvSpPr txBox="1"/>
          <p:nvPr>
            <p:ph idx="10" type="dt"/>
          </p:nvPr>
        </p:nvSpPr>
        <p:spPr>
          <a:xfrm>
            <a:off x="6032493" y="4616450"/>
            <a:ext cx="23157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3"/>
          <p:cNvSpPr txBox="1"/>
          <p:nvPr>
            <p:ph idx="12" type="sldNum"/>
          </p:nvPr>
        </p:nvSpPr>
        <p:spPr>
          <a:xfrm>
            <a:off x="8149167" y="4616450"/>
            <a:ext cx="654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3 horizontal img">
  <p:cSld name="Content 3 horizontal img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4"/>
          <p:cNvSpPr/>
          <p:nvPr>
            <p:ph idx="2" type="pic"/>
          </p:nvPr>
        </p:nvSpPr>
        <p:spPr>
          <a:xfrm>
            <a:off x="3804114" y="1098990"/>
            <a:ext cx="5340000" cy="31722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672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576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CA9E0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rgbClr val="64646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02" name="Google Shape;102;p24"/>
          <p:cNvSpPr txBox="1"/>
          <p:nvPr>
            <p:ph type="title"/>
          </p:nvPr>
        </p:nvSpPr>
        <p:spPr>
          <a:xfrm>
            <a:off x="365568" y="294311"/>
            <a:ext cx="8444700" cy="8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cap="none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4"/>
          <p:cNvSpPr txBox="1"/>
          <p:nvPr>
            <p:ph idx="1" type="body"/>
          </p:nvPr>
        </p:nvSpPr>
        <p:spPr>
          <a:xfrm>
            <a:off x="365568" y="1104138"/>
            <a:ext cx="3117000" cy="31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7350" lvl="0" marL="4572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Char char="•"/>
              <a:defRPr/>
            </a:lvl1pPr>
            <a:lvl2pPr indent="-361950" lvl="1" marL="914400" rtl="0" algn="l">
              <a:spcBef>
                <a:spcPts val="672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/>
            </a:lvl2pPr>
            <a:lvl3pPr indent="-336550" lvl="2" marL="1371600" rtl="0" algn="l">
              <a:lnSpc>
                <a:spcPct val="100000"/>
              </a:lnSpc>
              <a:spcBef>
                <a:spcPts val="576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/>
            </a:lvl3pPr>
            <a:lvl4pPr indent="-323850" lvl="3" marL="18288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4pPr>
            <a:lvl5pPr indent="-342900" lvl="4" marL="228600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4" name="Google Shape;104;p24"/>
          <p:cNvSpPr txBox="1"/>
          <p:nvPr>
            <p:ph idx="10" type="dt"/>
          </p:nvPr>
        </p:nvSpPr>
        <p:spPr>
          <a:xfrm>
            <a:off x="5873743" y="4616450"/>
            <a:ext cx="2474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4"/>
          <p:cNvSpPr txBox="1"/>
          <p:nvPr>
            <p:ph idx="12" type="sldNum"/>
          </p:nvPr>
        </p:nvSpPr>
        <p:spPr>
          <a:xfrm>
            <a:off x="8149167" y="4616450"/>
            <a:ext cx="654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Slide 1" showMasterSp="0">
  <p:cSld name="Image Slide 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5"/>
          <p:cNvSpPr/>
          <p:nvPr>
            <p:ph idx="2" type="pic"/>
          </p:nvPr>
        </p:nvSpPr>
        <p:spPr>
          <a:xfrm>
            <a:off x="-11152" y="-5505"/>
            <a:ext cx="9155100" cy="42948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64646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672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576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CA9E0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rgbClr val="64646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08" name="Google Shape;108;p25"/>
          <p:cNvSpPr txBox="1"/>
          <p:nvPr>
            <p:ph idx="10" type="dt"/>
          </p:nvPr>
        </p:nvSpPr>
        <p:spPr>
          <a:xfrm>
            <a:off x="5725577" y="4616450"/>
            <a:ext cx="2622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25"/>
          <p:cNvSpPr txBox="1"/>
          <p:nvPr>
            <p:ph idx="12" type="sldNum"/>
          </p:nvPr>
        </p:nvSpPr>
        <p:spPr>
          <a:xfrm>
            <a:off x="8149167" y="4616450"/>
            <a:ext cx="654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Slide 2" showMasterSp="0">
  <p:cSld name="Image Slide 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6"/>
          <p:cNvSpPr/>
          <p:nvPr>
            <p:ph idx="2" type="pic"/>
          </p:nvPr>
        </p:nvSpPr>
        <p:spPr>
          <a:xfrm>
            <a:off x="2897109" y="634334"/>
            <a:ext cx="6246900" cy="45093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672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576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CA9E0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rgbClr val="64646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12" name="Google Shape;112;p26"/>
          <p:cNvSpPr/>
          <p:nvPr>
            <p:ph idx="3" type="pic"/>
          </p:nvPr>
        </p:nvSpPr>
        <p:spPr>
          <a:xfrm>
            <a:off x="1" y="0"/>
            <a:ext cx="3512100" cy="41166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672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576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CA9E0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rgbClr val="64646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13" name="Google Shape;113;p26"/>
          <p:cNvSpPr txBox="1"/>
          <p:nvPr/>
        </p:nvSpPr>
        <p:spPr>
          <a:xfrm>
            <a:off x="10515600" y="4432300"/>
            <a:ext cx="1848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4" name="Google Shape;114;p26"/>
          <p:cNvSpPr txBox="1"/>
          <p:nvPr>
            <p:ph idx="10" type="dt"/>
          </p:nvPr>
        </p:nvSpPr>
        <p:spPr>
          <a:xfrm>
            <a:off x="6021910" y="4616450"/>
            <a:ext cx="2326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26"/>
          <p:cNvSpPr txBox="1"/>
          <p:nvPr>
            <p:ph idx="12" type="sldNum"/>
          </p:nvPr>
        </p:nvSpPr>
        <p:spPr>
          <a:xfrm>
            <a:off x="8149167" y="4616450"/>
            <a:ext cx="654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Slide 3" showMasterSp="0">
  <p:cSld name="Image Slide 3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7"/>
          <p:cNvSpPr/>
          <p:nvPr>
            <p:ph idx="2" type="pic"/>
          </p:nvPr>
        </p:nvSpPr>
        <p:spPr>
          <a:xfrm>
            <a:off x="1" y="0"/>
            <a:ext cx="5923200" cy="42210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672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576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CA9E0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rgbClr val="64646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18" name="Google Shape;118;p27"/>
          <p:cNvSpPr/>
          <p:nvPr>
            <p:ph idx="3" type="pic"/>
          </p:nvPr>
        </p:nvSpPr>
        <p:spPr>
          <a:xfrm>
            <a:off x="4921116" y="0"/>
            <a:ext cx="4222800" cy="21804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672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576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CA9E0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rgbClr val="64646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19" name="Google Shape;119;p27"/>
          <p:cNvSpPr/>
          <p:nvPr>
            <p:ph idx="4" type="pic"/>
          </p:nvPr>
        </p:nvSpPr>
        <p:spPr>
          <a:xfrm>
            <a:off x="4038093" y="2410841"/>
            <a:ext cx="5106000" cy="27327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672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576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CA9E0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rgbClr val="64646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20" name="Google Shape;120;p27"/>
          <p:cNvSpPr txBox="1"/>
          <p:nvPr>
            <p:ph idx="10" type="dt"/>
          </p:nvPr>
        </p:nvSpPr>
        <p:spPr>
          <a:xfrm>
            <a:off x="6043077" y="4616450"/>
            <a:ext cx="23049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27"/>
          <p:cNvSpPr txBox="1"/>
          <p:nvPr>
            <p:ph idx="12" type="sldNum"/>
          </p:nvPr>
        </p:nvSpPr>
        <p:spPr>
          <a:xfrm>
            <a:off x="8149167" y="4616450"/>
            <a:ext cx="654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rtl="0" algn="r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/Section slide 1" showMasterSp="0">
  <p:cSld name="Quote/Section slide 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8"/>
          <p:cNvSpPr txBox="1"/>
          <p:nvPr>
            <p:ph type="ctrTitle"/>
          </p:nvPr>
        </p:nvSpPr>
        <p:spPr>
          <a:xfrm>
            <a:off x="473264" y="539751"/>
            <a:ext cx="8103600" cy="38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461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0"/>
              <a:buFont typeface="Arial"/>
              <a:buNone/>
              <a:defRPr b="1" sz="6500" cap="none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/Section slide 3" showMasterSp="0">
  <p:cSld name="Quote/Section slide 3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9"/>
          <p:cNvSpPr txBox="1"/>
          <p:nvPr>
            <p:ph type="ctrTitle"/>
          </p:nvPr>
        </p:nvSpPr>
        <p:spPr>
          <a:xfrm>
            <a:off x="473264" y="539751"/>
            <a:ext cx="8103600" cy="38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4615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Font typeface="Arial"/>
              <a:buNone/>
              <a:defRPr b="1" sz="6500" cap="none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sing slide" showMasterSp="0">
  <p:cSld name="Closing slid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0"/>
          <p:cNvSpPr txBox="1"/>
          <p:nvPr>
            <p:ph idx="10" type="dt"/>
          </p:nvPr>
        </p:nvSpPr>
        <p:spPr>
          <a:xfrm>
            <a:off x="6637969" y="4666397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000000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30"/>
          <p:cNvSpPr txBox="1"/>
          <p:nvPr>
            <p:ph type="ctrTitle"/>
          </p:nvPr>
        </p:nvSpPr>
        <p:spPr>
          <a:xfrm>
            <a:off x="473264" y="303363"/>
            <a:ext cx="7866300" cy="353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1" sz="4800" cap="none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bg>
      <p:bgPr>
        <a:solidFill>
          <a:schemeClr val="lt1"/>
        </a:soli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- Title Slide Colour 2">
  <p:cSld name="7_Title Slide 4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2"/>
          <p:cNvSpPr txBox="1"/>
          <p:nvPr>
            <p:ph idx="10" type="dt"/>
          </p:nvPr>
        </p:nvSpPr>
        <p:spPr>
          <a:xfrm>
            <a:off x="5736168" y="4673601"/>
            <a:ext cx="2637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i="0" sz="1100" u="none" cap="none" strike="noStrike">
                <a:solidFill>
                  <a:schemeClr val="dk1"/>
                </a:solidFill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i="0" sz="1400" u="none" cap="none" strike="noStrike">
                <a:solidFill>
                  <a:schemeClr val="dk1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i="0" sz="1400" u="none" cap="none" strike="noStrike">
                <a:solidFill>
                  <a:schemeClr val="dk1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i="0" sz="1400" u="none" cap="none" strike="noStrike">
                <a:solidFill>
                  <a:schemeClr val="dk1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i="0" sz="1400" u="none" cap="none" strike="noStrike">
                <a:solidFill>
                  <a:schemeClr val="dk1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i="0" sz="1400" u="none" cap="none" strike="noStrike">
                <a:solidFill>
                  <a:schemeClr val="dk1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i="0" sz="1400" u="none" cap="none" strike="noStrike">
                <a:solidFill>
                  <a:schemeClr val="dk1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i="0" sz="1400" u="none" cap="none" strike="noStrike">
                <a:solidFill>
                  <a:schemeClr val="dk1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i="0" sz="1400" u="none" cap="none" strike="noStrike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32" name="Google Shape;132;p32"/>
          <p:cNvSpPr txBox="1"/>
          <p:nvPr>
            <p:ph idx="12" type="sldNum"/>
          </p:nvPr>
        </p:nvSpPr>
        <p:spPr>
          <a:xfrm>
            <a:off x="8373883" y="4673601"/>
            <a:ext cx="3303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i="0" sz="1100" u="none" cap="none" strike="noStrike">
                <a:solidFill>
                  <a:schemeClr val="dk1"/>
                </a:solidFill>
              </a:defRPr>
            </a:lvl1pPr>
            <a:lvl2pPr indent="0" lvl="1" marL="0" marR="0" rtl="0" algn="r">
              <a:spcBef>
                <a:spcPts val="0"/>
              </a:spcBef>
              <a:buNone/>
              <a:defRPr i="0" sz="1100" u="none" cap="none" strike="noStrike">
                <a:solidFill>
                  <a:schemeClr val="dk1"/>
                </a:solidFill>
              </a:defRPr>
            </a:lvl2pPr>
            <a:lvl3pPr indent="0" lvl="2" marL="0" marR="0" rtl="0" algn="r">
              <a:spcBef>
                <a:spcPts val="0"/>
              </a:spcBef>
              <a:buNone/>
              <a:defRPr i="0" sz="1100" u="none" cap="none" strike="noStrike">
                <a:solidFill>
                  <a:schemeClr val="dk1"/>
                </a:solidFill>
              </a:defRPr>
            </a:lvl3pPr>
            <a:lvl4pPr indent="0" lvl="3" marL="0" marR="0" rtl="0" algn="r">
              <a:spcBef>
                <a:spcPts val="0"/>
              </a:spcBef>
              <a:buNone/>
              <a:defRPr i="0" sz="1100" u="none" cap="none" strike="noStrike">
                <a:solidFill>
                  <a:schemeClr val="dk1"/>
                </a:solidFill>
              </a:defRPr>
            </a:lvl4pPr>
            <a:lvl5pPr indent="0" lvl="4" marL="0" marR="0" rtl="0" algn="r">
              <a:spcBef>
                <a:spcPts val="0"/>
              </a:spcBef>
              <a:buNone/>
              <a:defRPr i="0" sz="1100" u="none" cap="none" strike="noStrike">
                <a:solidFill>
                  <a:schemeClr val="dk1"/>
                </a:solidFill>
              </a:defRPr>
            </a:lvl5pPr>
            <a:lvl6pPr indent="0" lvl="5" marL="0" marR="0" rtl="0" algn="r">
              <a:spcBef>
                <a:spcPts val="0"/>
              </a:spcBef>
              <a:buNone/>
              <a:defRPr i="0" sz="1100" u="none" cap="none" strike="noStrike">
                <a:solidFill>
                  <a:schemeClr val="dk1"/>
                </a:solidFill>
              </a:defRPr>
            </a:lvl6pPr>
            <a:lvl7pPr indent="0" lvl="6" marL="0" marR="0" rtl="0" algn="r">
              <a:spcBef>
                <a:spcPts val="0"/>
              </a:spcBef>
              <a:buNone/>
              <a:defRPr i="0" sz="1100" u="none" cap="none" strike="noStrike">
                <a:solidFill>
                  <a:schemeClr val="dk1"/>
                </a:solidFill>
              </a:defRPr>
            </a:lvl7pPr>
            <a:lvl8pPr indent="0" lvl="7" marL="0" marR="0" rtl="0" algn="r">
              <a:spcBef>
                <a:spcPts val="0"/>
              </a:spcBef>
              <a:buNone/>
              <a:defRPr i="0" sz="1100" u="none" cap="none" strike="noStrike">
                <a:solidFill>
                  <a:schemeClr val="dk1"/>
                </a:solidFill>
              </a:defRPr>
            </a:lvl8pPr>
            <a:lvl9pPr indent="0" lvl="8" marL="0" marR="0" rtl="0" algn="r">
              <a:spcBef>
                <a:spcPts val="0"/>
              </a:spcBef>
              <a:buNone/>
              <a:defRPr i="0" sz="1100" u="none" cap="none" strike="noStrike"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3" name="Google Shape;133;p32"/>
          <p:cNvSpPr txBox="1"/>
          <p:nvPr>
            <p:ph type="ctrTitle"/>
          </p:nvPr>
        </p:nvSpPr>
        <p:spPr>
          <a:xfrm>
            <a:off x="180447" y="930919"/>
            <a:ext cx="5250300" cy="20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444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  <a:defRPr b="1" i="0" sz="4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 - Title Slide 6 - Photo of three students collaborating. ">
  <p:cSld name="4_Title Slide 4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3"/>
          <p:cNvSpPr txBox="1"/>
          <p:nvPr>
            <p:ph type="ctrTitle"/>
          </p:nvPr>
        </p:nvSpPr>
        <p:spPr>
          <a:xfrm>
            <a:off x="4321425" y="2854088"/>
            <a:ext cx="4670100" cy="156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1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136" name="Google Shape;136;p33"/>
          <p:cNvSpPr txBox="1"/>
          <p:nvPr>
            <p:ph idx="1" type="subTitle"/>
          </p:nvPr>
        </p:nvSpPr>
        <p:spPr>
          <a:xfrm>
            <a:off x="4321425" y="4206919"/>
            <a:ext cx="4670100" cy="804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CA9E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 - Title Slide 8">
  <p:cSld name="Title Slide 2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4"/>
          <p:cNvSpPr txBox="1"/>
          <p:nvPr>
            <p:ph type="ctrTitle"/>
          </p:nvPr>
        </p:nvSpPr>
        <p:spPr>
          <a:xfrm>
            <a:off x="194575" y="356288"/>
            <a:ext cx="6422100" cy="223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b="1" i="0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139" name="Google Shape;139;p34"/>
          <p:cNvSpPr txBox="1"/>
          <p:nvPr>
            <p:ph idx="1" type="subTitle"/>
          </p:nvPr>
        </p:nvSpPr>
        <p:spPr>
          <a:xfrm>
            <a:off x="194575" y="2705773"/>
            <a:ext cx="6422100" cy="804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i="0" sz="2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CA9E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3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>
            <a:lvl1pPr indent="-387350" lvl="0" marL="457200" rtl="0">
              <a:spcBef>
                <a:spcPts val="500"/>
              </a:spcBef>
              <a:spcAft>
                <a:spcPts val="0"/>
              </a:spcAft>
              <a:buSzPts val="2500"/>
              <a:buFont typeface="Calibri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1pPr>
            <a:lvl2pPr indent="-361950" lvl="1" marL="914400" rtl="0">
              <a:spcBef>
                <a:spcPts val="672"/>
              </a:spcBef>
              <a:spcAft>
                <a:spcPts val="0"/>
              </a:spcAft>
              <a:buSzPts val="2100"/>
              <a:buFont typeface="Calibri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2pPr>
            <a:lvl3pPr indent="-336550" lvl="2" marL="1371600" rtl="0">
              <a:spcBef>
                <a:spcPts val="576"/>
              </a:spcBef>
              <a:spcAft>
                <a:spcPts val="0"/>
              </a:spcAft>
              <a:buSzPts val="1700"/>
              <a:buFont typeface="Calibri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3pPr>
            <a:lvl4pPr indent="-323850" lvl="3" marL="1828800" rtl="0">
              <a:spcBef>
                <a:spcPts val="480"/>
              </a:spcBef>
              <a:spcAft>
                <a:spcPts val="0"/>
              </a:spcAft>
              <a:buSzPts val="1500"/>
              <a:buFont typeface="Calibri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4pPr>
            <a:lvl5pPr indent="-323850" lvl="4" marL="2286000" rtl="0">
              <a:spcBef>
                <a:spcPts val="0"/>
              </a:spcBef>
              <a:spcAft>
                <a:spcPts val="0"/>
              </a:spcAft>
              <a:buSzPts val="1500"/>
              <a:buFont typeface="Calibri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rtl="0">
              <a:spcBef>
                <a:spcPts val="400"/>
              </a:spcBef>
              <a:spcAft>
                <a:spcPts val="0"/>
              </a:spcAft>
              <a:buSzPts val="2000"/>
              <a:buFont typeface="Calibri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rtl="0">
              <a:spcBef>
                <a:spcPts val="400"/>
              </a:spcBef>
              <a:spcAft>
                <a:spcPts val="0"/>
              </a:spcAft>
              <a:buSzPts val="2000"/>
              <a:buFont typeface="Calibri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rtl="0">
              <a:spcBef>
                <a:spcPts val="400"/>
              </a:spcBef>
              <a:spcAft>
                <a:spcPts val="0"/>
              </a:spcAft>
              <a:buSzPts val="2000"/>
              <a:buFont typeface="Calibri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rtl="0">
              <a:spcBef>
                <a:spcPts val="400"/>
              </a:spcBef>
              <a:spcAft>
                <a:spcPts val="0"/>
              </a:spcAft>
              <a:buSzPts val="2000"/>
              <a:buFont typeface="Calibri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3" name="Google Shape;143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- Title Slide Colour 3">
  <p:cSld name="7_Title Slide 4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6"/>
          <p:cNvSpPr txBox="1"/>
          <p:nvPr>
            <p:ph idx="10" type="dt"/>
          </p:nvPr>
        </p:nvSpPr>
        <p:spPr>
          <a:xfrm>
            <a:off x="5736168" y="4673601"/>
            <a:ext cx="2637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i="0" sz="1100" u="none" cap="none" strike="noStrike">
                <a:solidFill>
                  <a:schemeClr val="dk1"/>
                </a:solidFill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i="0" sz="1400" u="none" cap="none" strike="noStrike">
                <a:solidFill>
                  <a:schemeClr val="dk1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i="0" sz="1400" u="none" cap="none" strike="noStrike">
                <a:solidFill>
                  <a:schemeClr val="dk1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i="0" sz="1400" u="none" cap="none" strike="noStrike">
                <a:solidFill>
                  <a:schemeClr val="dk1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i="0" sz="1400" u="none" cap="none" strike="noStrike">
                <a:solidFill>
                  <a:schemeClr val="dk1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i="0" sz="1400" u="none" cap="none" strike="noStrike">
                <a:solidFill>
                  <a:schemeClr val="dk1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i="0" sz="1400" u="none" cap="none" strike="noStrike">
                <a:solidFill>
                  <a:schemeClr val="dk1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i="0" sz="1400" u="none" cap="none" strike="noStrike">
                <a:solidFill>
                  <a:schemeClr val="dk1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i="0" sz="1400" u="none" cap="none" strike="noStrike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46" name="Google Shape;146;p36"/>
          <p:cNvSpPr txBox="1"/>
          <p:nvPr>
            <p:ph idx="12" type="sldNum"/>
          </p:nvPr>
        </p:nvSpPr>
        <p:spPr>
          <a:xfrm>
            <a:off x="8373883" y="4673601"/>
            <a:ext cx="3303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i="0" sz="1100" u="none" cap="none" strike="noStrike">
                <a:solidFill>
                  <a:schemeClr val="dk1"/>
                </a:solidFill>
              </a:defRPr>
            </a:lvl1pPr>
            <a:lvl2pPr indent="0" lvl="1" marL="0" marR="0" rtl="0" algn="r">
              <a:spcBef>
                <a:spcPts val="0"/>
              </a:spcBef>
              <a:buNone/>
              <a:defRPr i="0" sz="1100" u="none" cap="none" strike="noStrike">
                <a:solidFill>
                  <a:schemeClr val="dk1"/>
                </a:solidFill>
              </a:defRPr>
            </a:lvl2pPr>
            <a:lvl3pPr indent="0" lvl="2" marL="0" marR="0" rtl="0" algn="r">
              <a:spcBef>
                <a:spcPts val="0"/>
              </a:spcBef>
              <a:buNone/>
              <a:defRPr i="0" sz="1100" u="none" cap="none" strike="noStrike">
                <a:solidFill>
                  <a:schemeClr val="dk1"/>
                </a:solidFill>
              </a:defRPr>
            </a:lvl3pPr>
            <a:lvl4pPr indent="0" lvl="3" marL="0" marR="0" rtl="0" algn="r">
              <a:spcBef>
                <a:spcPts val="0"/>
              </a:spcBef>
              <a:buNone/>
              <a:defRPr i="0" sz="1100" u="none" cap="none" strike="noStrike">
                <a:solidFill>
                  <a:schemeClr val="dk1"/>
                </a:solidFill>
              </a:defRPr>
            </a:lvl4pPr>
            <a:lvl5pPr indent="0" lvl="4" marL="0" marR="0" rtl="0" algn="r">
              <a:spcBef>
                <a:spcPts val="0"/>
              </a:spcBef>
              <a:buNone/>
              <a:defRPr i="0" sz="1100" u="none" cap="none" strike="noStrike">
                <a:solidFill>
                  <a:schemeClr val="dk1"/>
                </a:solidFill>
              </a:defRPr>
            </a:lvl5pPr>
            <a:lvl6pPr indent="0" lvl="5" marL="0" marR="0" rtl="0" algn="r">
              <a:spcBef>
                <a:spcPts val="0"/>
              </a:spcBef>
              <a:buNone/>
              <a:defRPr i="0" sz="1100" u="none" cap="none" strike="noStrike">
                <a:solidFill>
                  <a:schemeClr val="dk1"/>
                </a:solidFill>
              </a:defRPr>
            </a:lvl6pPr>
            <a:lvl7pPr indent="0" lvl="6" marL="0" marR="0" rtl="0" algn="r">
              <a:spcBef>
                <a:spcPts val="0"/>
              </a:spcBef>
              <a:buNone/>
              <a:defRPr i="0" sz="1100" u="none" cap="none" strike="noStrike">
                <a:solidFill>
                  <a:schemeClr val="dk1"/>
                </a:solidFill>
              </a:defRPr>
            </a:lvl7pPr>
            <a:lvl8pPr indent="0" lvl="7" marL="0" marR="0" rtl="0" algn="r">
              <a:spcBef>
                <a:spcPts val="0"/>
              </a:spcBef>
              <a:buNone/>
              <a:defRPr i="0" sz="1100" u="none" cap="none" strike="noStrike">
                <a:solidFill>
                  <a:schemeClr val="dk1"/>
                </a:solidFill>
              </a:defRPr>
            </a:lvl8pPr>
            <a:lvl9pPr indent="0" lvl="8" marL="0" marR="0" rtl="0" algn="r">
              <a:spcBef>
                <a:spcPts val="0"/>
              </a:spcBef>
              <a:buNone/>
              <a:defRPr i="0" sz="1100" u="none" cap="none" strike="noStrike"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7" name="Google Shape;147;p36"/>
          <p:cNvSpPr txBox="1"/>
          <p:nvPr>
            <p:ph type="ctrTitle"/>
          </p:nvPr>
        </p:nvSpPr>
        <p:spPr>
          <a:xfrm>
            <a:off x="180447" y="930919"/>
            <a:ext cx="5250300" cy="20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444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  <a:defRPr b="1" i="0" sz="4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" type="blank">
  <p:cSld name="BLANK"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25.xml"/><Relationship Id="rId22" Type="http://schemas.openxmlformats.org/officeDocument/2006/relationships/theme" Target="../theme/theme3.xml"/><Relationship Id="rId10" Type="http://schemas.openxmlformats.org/officeDocument/2006/relationships/slideLayout" Target="../slideLayouts/slideLayout24.xml"/><Relationship Id="rId21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1.xml"/><Relationship Id="rId1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19.xml"/><Relationship Id="rId19" Type="http://schemas.openxmlformats.org/officeDocument/2006/relationships/slideLayout" Target="../slideLayouts/slideLayout33.xml"/><Relationship Id="rId6" Type="http://schemas.openxmlformats.org/officeDocument/2006/relationships/slideLayout" Target="../slideLayouts/slideLayout20.xml"/><Relationship Id="rId18" Type="http://schemas.openxmlformats.org/officeDocument/2006/relationships/slideLayout" Target="../slideLayouts/slideLayout32.xml"/><Relationship Id="rId7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6"/>
          <p:cNvSpPr txBox="1"/>
          <p:nvPr>
            <p:ph type="title"/>
          </p:nvPr>
        </p:nvSpPr>
        <p:spPr>
          <a:xfrm>
            <a:off x="365568" y="294311"/>
            <a:ext cx="8444700" cy="8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b="1" i="0" sz="2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6" name="Google Shape;66;p16"/>
          <p:cNvSpPr txBox="1"/>
          <p:nvPr>
            <p:ph idx="1" type="body"/>
          </p:nvPr>
        </p:nvSpPr>
        <p:spPr>
          <a:xfrm>
            <a:off x="365568" y="1104138"/>
            <a:ext cx="8444700" cy="31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7350" lvl="0" marL="4572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  <a:defRPr b="0" i="0" sz="25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61950" lvl="1" marL="914400" marR="0" rtl="0" algn="l">
              <a:spcBef>
                <a:spcPts val="672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336550" lvl="2" marL="1371600" marR="0" rtl="0" algn="l">
              <a:lnSpc>
                <a:spcPct val="100000"/>
              </a:lnSpc>
              <a:spcBef>
                <a:spcPts val="576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323850" lvl="3" marL="18288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323850" lvl="4" marL="228600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CA9E0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rgbClr val="64646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67" name="Google Shape;67;p16"/>
          <p:cNvSpPr txBox="1"/>
          <p:nvPr>
            <p:ph idx="10" type="dt"/>
          </p:nvPr>
        </p:nvSpPr>
        <p:spPr>
          <a:xfrm>
            <a:off x="5736167" y="4616450"/>
            <a:ext cx="24003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68" name="Google Shape;68;p16"/>
          <p:cNvSpPr txBox="1"/>
          <p:nvPr>
            <p:ph idx="12" type="sldNum"/>
          </p:nvPr>
        </p:nvSpPr>
        <p:spPr>
          <a:xfrm>
            <a:off x="8128000" y="4616450"/>
            <a:ext cx="6753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png"/><Relationship Id="rId4" Type="http://schemas.openxmlformats.org/officeDocument/2006/relationships/image" Target="../media/image19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png"/><Relationship Id="rId4" Type="http://schemas.openxmlformats.org/officeDocument/2006/relationships/hyperlink" Target="https://www.torontomu.ca/policies/policy-list/information-classification-standard-guideline/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png"/><Relationship Id="rId4" Type="http://schemas.openxmlformats.org/officeDocument/2006/relationships/hyperlink" Target="https://docs.google.com/document/d/1RkRsxoP35PRfJk30Wo5VLAC4ZJjRM_TrSJFUBYWL_q4/edit?usp=sharing" TargetMode="External"/><Relationship Id="rId5" Type="http://schemas.openxmlformats.org/officeDocument/2006/relationships/hyperlink" Target="https://docs.google.com/document/d/1x-PSIno10pJflHNvBpsavSUZ2Bz0uP4KMY1g-bJvHaI/edit?usp=sharing" TargetMode="External"/><Relationship Id="rId6" Type="http://schemas.openxmlformats.org/officeDocument/2006/relationships/hyperlink" Target="https://www.torontomu.ca/senate/academic_consideration_requests/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4.png"/><Relationship Id="rId4" Type="http://schemas.openxmlformats.org/officeDocument/2006/relationships/hyperlink" Target="https://www.torontomu.ca/academicintegrity/students/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4.png"/></Relationships>
</file>

<file path=ppt/slides/_rels/slide19.xml.rels><?xml version="1.0" encoding="UTF-8" standalone="yes"?><Relationships xmlns="http://schemas.openxmlformats.org/package/2006/relationships"><Relationship Id="rId11" Type="http://schemas.openxmlformats.org/officeDocument/2006/relationships/hyperlink" Target="https://creativecommons.org/licenses/by-nc/2.5/" TargetMode="External"/><Relationship Id="rId10" Type="http://schemas.openxmlformats.org/officeDocument/2006/relationships/hyperlink" Target="https://xkcd.com/1459/" TargetMode="External"/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www.torontomu.ca/student-life-and-learning/learning-support/resources/" TargetMode="External"/><Relationship Id="rId4" Type="http://schemas.openxmlformats.org/officeDocument/2006/relationships/hyperlink" Target="https://docs.google.com/document/d/11Z5wccWfklVq-h7bCUSExNChAg6tSDpPzuOhj-bJ4YA/edit?usp=sharing" TargetMode="External"/><Relationship Id="rId9" Type="http://schemas.openxmlformats.org/officeDocument/2006/relationships/image" Target="../media/image21.png"/><Relationship Id="rId5" Type="http://schemas.openxmlformats.org/officeDocument/2006/relationships/hyperlink" Target="https://www.zotero.org/" TargetMode="External"/><Relationship Id="rId6" Type="http://schemas.openxmlformats.org/officeDocument/2006/relationships/hyperlink" Target="https://learn.library.torontomu.ca/zotero" TargetMode="External"/><Relationship Id="rId7" Type="http://schemas.openxmlformats.org/officeDocument/2006/relationships/hyperlink" Target="https://datamanagement.hms.harvard.edu/plan-design/file-naming-conventions" TargetMode="External"/><Relationship Id="rId8" Type="http://schemas.openxmlformats.org/officeDocument/2006/relationships/image" Target="../media/image1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4.png"/><Relationship Id="rId4" Type="http://schemas.openxmlformats.org/officeDocument/2006/relationships/hyperlink" Target="mailto:aio@torontomu.ca" TargetMode="Externa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21.xml"/><Relationship Id="rId3" Type="http://schemas.openxmlformats.org/officeDocument/2006/relationships/hyperlink" Target="mailto:aio@ryerson.ca" TargetMode="External"/><Relationship Id="rId4" Type="http://schemas.openxmlformats.org/officeDocument/2006/relationships/hyperlink" Target="https://www.torontomu.ca/academicintegrity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8"/>
          <p:cNvSpPr txBox="1"/>
          <p:nvPr>
            <p:ph type="ctrTitle"/>
          </p:nvPr>
        </p:nvSpPr>
        <p:spPr>
          <a:xfrm>
            <a:off x="194583" y="356288"/>
            <a:ext cx="2892300" cy="223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Academic Integrity @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TMU</a:t>
            </a:r>
            <a:endParaRPr/>
          </a:p>
        </p:txBody>
      </p:sp>
      <p:sp>
        <p:nvSpPr>
          <p:cNvPr id="156" name="Google Shape;156;p38"/>
          <p:cNvSpPr txBox="1"/>
          <p:nvPr>
            <p:ph idx="1" type="subTitle"/>
          </p:nvPr>
        </p:nvSpPr>
        <p:spPr>
          <a:xfrm>
            <a:off x="194574" y="2329125"/>
            <a:ext cx="3101100" cy="1335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Kris Erickson, PhD</a:t>
            </a:r>
            <a:endParaRPr b="1" sz="24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2400"/>
              <a:t>Academic Integrity Specialist, AIO</a:t>
            </a:r>
            <a:endParaRPr b="1" sz="2400"/>
          </a:p>
        </p:txBody>
      </p:sp>
      <p:sp>
        <p:nvSpPr>
          <p:cNvPr id="157" name="Google Shape;157;p38"/>
          <p:cNvSpPr txBox="1"/>
          <p:nvPr/>
        </p:nvSpPr>
        <p:spPr>
          <a:xfrm>
            <a:off x="364875" y="3060200"/>
            <a:ext cx="2660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9"/>
          <p:cNvSpPr txBox="1"/>
          <p:nvPr>
            <p:ph idx="12" type="sldNum"/>
          </p:nvPr>
        </p:nvSpPr>
        <p:spPr>
          <a:xfrm>
            <a:off x="8373883" y="4673601"/>
            <a:ext cx="330300" cy="273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4" name="Google Shape;164;p39"/>
          <p:cNvSpPr txBox="1"/>
          <p:nvPr>
            <p:ph type="title"/>
          </p:nvPr>
        </p:nvSpPr>
        <p:spPr>
          <a:xfrm>
            <a:off x="310350" y="294300"/>
            <a:ext cx="8328600" cy="80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4C9B"/>
                </a:solidFill>
              </a:rPr>
              <a:t>Clarifying the AIO’s Role</a:t>
            </a:r>
            <a:endParaRPr sz="3000"/>
          </a:p>
        </p:txBody>
      </p:sp>
      <p:sp>
        <p:nvSpPr>
          <p:cNvPr id="165" name="Google Shape;165;p39"/>
          <p:cNvSpPr txBox="1"/>
          <p:nvPr>
            <p:ph idx="1" type="body"/>
          </p:nvPr>
        </p:nvSpPr>
        <p:spPr>
          <a:xfrm>
            <a:off x="311700" y="1000075"/>
            <a:ext cx="41595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Calibri"/>
                <a:ea typeface="Calibri"/>
                <a:cs typeface="Calibri"/>
                <a:sym typeface="Calibri"/>
              </a:rPr>
              <a:t>What we do</a:t>
            </a:r>
            <a:endParaRPr b="1" sz="2000"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Calibri"/>
              <a:buChar char="✔"/>
            </a:pP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Support </a:t>
            </a:r>
            <a:r>
              <a:rPr b="1" lang="en" sz="2000">
                <a:latin typeface="Calibri"/>
                <a:ea typeface="Calibri"/>
                <a:cs typeface="Calibri"/>
                <a:sym typeface="Calibri"/>
              </a:rPr>
              <a:t>fairness</a:t>
            </a: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 within Policy 60 processes and procedures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Calibri"/>
              <a:buChar char="✔"/>
            </a:pP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Support individual growth and cross-campus capacity building about academic integrity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Calibri"/>
              <a:buChar char="✔"/>
            </a:pP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Encourage awareness of rights and responsibilities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SzPts val="2000"/>
              <a:buFont typeface="Calibri"/>
              <a:buChar char="✔"/>
            </a:pP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Academic Integrity as a strength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39"/>
          <p:cNvSpPr txBox="1"/>
          <p:nvPr>
            <p:ph idx="4294967295" type="body"/>
          </p:nvPr>
        </p:nvSpPr>
        <p:spPr>
          <a:xfrm>
            <a:off x="4832400" y="1000075"/>
            <a:ext cx="3999900" cy="352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b="1" lang="en" sz="202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we </a:t>
            </a:r>
            <a:r>
              <a:rPr b="1" lang="en" sz="202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don’t</a:t>
            </a:r>
            <a:r>
              <a:rPr b="1" lang="en" sz="202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do</a:t>
            </a:r>
            <a:endParaRPr b="1" sz="202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687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20"/>
              <a:buFont typeface="Calibri"/>
              <a:buChar char="✘"/>
            </a:pPr>
            <a:r>
              <a:rPr lang="en" sz="202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Take sides to shape decisions or control outcomes</a:t>
            </a:r>
            <a:endParaRPr sz="202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687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20"/>
              <a:buFont typeface="Calibri"/>
              <a:buChar char="✘"/>
            </a:pPr>
            <a:r>
              <a:rPr lang="en" sz="202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Obscure knowledge or understanding about academic integrity</a:t>
            </a:r>
            <a:endParaRPr sz="202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687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20"/>
              <a:buFont typeface="Calibri"/>
              <a:buChar char="✘"/>
            </a:pPr>
            <a:r>
              <a:rPr lang="en" sz="202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Raise obstacles or barriers to academic integrity</a:t>
            </a:r>
            <a:endParaRPr sz="202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687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20"/>
              <a:buFont typeface="Calibri"/>
              <a:buChar char="✘"/>
            </a:pPr>
            <a:r>
              <a:rPr lang="en" sz="202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Academic Misconduct as a risk</a:t>
            </a:r>
            <a:endParaRPr sz="202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7" name="Google Shape;167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200" y="4337925"/>
            <a:ext cx="2225925" cy="7129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40"/>
          <p:cNvSpPr txBox="1"/>
          <p:nvPr>
            <p:ph type="title"/>
          </p:nvPr>
        </p:nvSpPr>
        <p:spPr>
          <a:xfrm>
            <a:off x="194073" y="294311"/>
            <a:ext cx="8445000" cy="80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600">
                <a:solidFill>
                  <a:srgbClr val="004C9B"/>
                </a:solidFill>
              </a:rPr>
              <a:t>Creating a Culture of Academic Integrity: Our Shared Responsibility &amp; Fundamental Values</a:t>
            </a:r>
            <a:endParaRPr baseline="30000" sz="2600">
              <a:solidFill>
                <a:srgbClr val="004C9B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004C9B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74" name="Google Shape;174;p40"/>
          <p:cNvSpPr txBox="1"/>
          <p:nvPr>
            <p:ph idx="1" type="body"/>
          </p:nvPr>
        </p:nvSpPr>
        <p:spPr>
          <a:xfrm>
            <a:off x="1312950" y="1553650"/>
            <a:ext cx="2860500" cy="258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Calibri"/>
                <a:ea typeface="Calibri"/>
                <a:cs typeface="Calibri"/>
                <a:sym typeface="Calibri"/>
              </a:rPr>
              <a:t>H</a:t>
            </a:r>
            <a:r>
              <a:rPr b="1" lang="en" sz="2400">
                <a:latin typeface="Calibri"/>
                <a:ea typeface="Calibri"/>
                <a:cs typeface="Calibri"/>
                <a:sym typeface="Calibri"/>
              </a:rPr>
              <a:t>onesty</a:t>
            </a:r>
            <a:endParaRPr b="1"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2400">
                <a:latin typeface="Calibri"/>
                <a:ea typeface="Calibri"/>
                <a:cs typeface="Calibri"/>
                <a:sym typeface="Calibri"/>
              </a:rPr>
              <a:t>Trust</a:t>
            </a:r>
            <a:endParaRPr b="1"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2400">
                <a:latin typeface="Calibri"/>
                <a:ea typeface="Calibri"/>
                <a:cs typeface="Calibri"/>
                <a:sym typeface="Calibri"/>
              </a:rPr>
              <a:t>Fairness</a:t>
            </a:r>
            <a:endParaRPr b="1"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2400">
                <a:latin typeface="Calibri"/>
                <a:ea typeface="Calibri"/>
                <a:cs typeface="Calibri"/>
                <a:sym typeface="Calibri"/>
              </a:rPr>
              <a:t>Respect</a:t>
            </a:r>
            <a:endParaRPr b="1"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2400">
                <a:latin typeface="Calibri"/>
                <a:ea typeface="Calibri"/>
                <a:cs typeface="Calibri"/>
                <a:sym typeface="Calibri"/>
              </a:rPr>
              <a:t>Responsibility</a:t>
            </a:r>
            <a:endParaRPr b="1"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b="1" lang="en" sz="2400">
                <a:latin typeface="Calibri"/>
                <a:ea typeface="Calibri"/>
                <a:cs typeface="Calibri"/>
                <a:sym typeface="Calibri"/>
              </a:rPr>
              <a:t>Courage</a:t>
            </a:r>
            <a:endParaRPr b="1"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40"/>
          <p:cNvSpPr txBox="1"/>
          <p:nvPr/>
        </p:nvSpPr>
        <p:spPr>
          <a:xfrm>
            <a:off x="3907075" y="4050300"/>
            <a:ext cx="5740200" cy="10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(International Centre for Academic Integrity, 2021; Toronto Metropolitan University, 2019)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6" name="Google Shape;176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200" y="4337925"/>
            <a:ext cx="2225925" cy="712988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40"/>
          <p:cNvSpPr/>
          <p:nvPr/>
        </p:nvSpPr>
        <p:spPr>
          <a:xfrm>
            <a:off x="6219853" y="1098670"/>
            <a:ext cx="1454212" cy="1309155"/>
          </a:xfrm>
          <a:custGeom>
            <a:rect b="b" l="l" r="r" t="t"/>
            <a:pathLst>
              <a:path extrusionOk="0" h="7232" w="7519">
                <a:moveTo>
                  <a:pt x="24" y="0"/>
                </a:moveTo>
                <a:lnTo>
                  <a:pt x="1447" y="2583"/>
                </a:lnTo>
                <a:lnTo>
                  <a:pt x="1" y="5257"/>
                </a:lnTo>
                <a:cubicBezTo>
                  <a:pt x="1252" y="5418"/>
                  <a:pt x="2365" y="6141"/>
                  <a:pt x="2996" y="7231"/>
                </a:cubicBezTo>
                <a:lnTo>
                  <a:pt x="5958" y="7151"/>
                </a:lnTo>
                <a:lnTo>
                  <a:pt x="7518" y="4580"/>
                </a:lnTo>
                <a:cubicBezTo>
                  <a:pt x="5946" y="1894"/>
                  <a:pt x="3134" y="184"/>
                  <a:pt x="24" y="0"/>
                </a:cubicBezTo>
                <a:close/>
              </a:path>
            </a:pathLst>
          </a:custGeom>
          <a:solidFill>
            <a:srgbClr val="CFD9E0"/>
          </a:solidFill>
          <a:ln>
            <a:noFill/>
          </a:ln>
        </p:spPr>
        <p:txBody>
          <a:bodyPr anchorCtr="0" anchor="ctr" bIns="72350" lIns="72350" spcFirstLastPara="1" rIns="72350" wrap="square" tIns="72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62">
                <a:latin typeface="Epilogue"/>
                <a:ea typeface="Epilogue"/>
                <a:cs typeface="Epilogue"/>
                <a:sym typeface="Epilogue"/>
              </a:rPr>
              <a:t>Trust</a:t>
            </a:r>
            <a:endParaRPr b="1" sz="1662">
              <a:latin typeface="Epilogue"/>
              <a:ea typeface="Epilogue"/>
              <a:cs typeface="Epilogue"/>
              <a:sym typeface="Epilogue"/>
            </a:endParaRPr>
          </a:p>
        </p:txBody>
      </p:sp>
      <p:sp>
        <p:nvSpPr>
          <p:cNvPr id="178" name="Google Shape;178;p40"/>
          <p:cNvSpPr/>
          <p:nvPr/>
        </p:nvSpPr>
        <p:spPr>
          <a:xfrm>
            <a:off x="6801432" y="2023169"/>
            <a:ext cx="1198918" cy="1593722"/>
          </a:xfrm>
          <a:custGeom>
            <a:rect b="b" l="l" r="r" t="t"/>
            <a:pathLst>
              <a:path extrusionOk="0" h="8804" w="6199">
                <a:moveTo>
                  <a:pt x="4798" y="1"/>
                </a:moveTo>
                <a:lnTo>
                  <a:pt x="3249" y="2549"/>
                </a:lnTo>
                <a:lnTo>
                  <a:pt x="242" y="2629"/>
                </a:lnTo>
                <a:cubicBezTo>
                  <a:pt x="724" y="3800"/>
                  <a:pt x="644" y="5131"/>
                  <a:pt x="1" y="6221"/>
                </a:cubicBezTo>
                <a:lnTo>
                  <a:pt x="1550" y="8746"/>
                </a:lnTo>
                <a:lnTo>
                  <a:pt x="4557" y="8804"/>
                </a:lnTo>
                <a:cubicBezTo>
                  <a:pt x="6107" y="6095"/>
                  <a:pt x="6199" y="2790"/>
                  <a:pt x="4798" y="1"/>
                </a:cubicBezTo>
                <a:close/>
              </a:path>
            </a:pathLst>
          </a:custGeom>
          <a:solidFill>
            <a:srgbClr val="A5B7C6"/>
          </a:solidFill>
          <a:ln>
            <a:noFill/>
          </a:ln>
        </p:spPr>
        <p:txBody>
          <a:bodyPr anchorCtr="0" anchor="ctr" bIns="72350" lIns="72350" spcFirstLastPara="1" rIns="72350" wrap="square" tIns="72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62">
                <a:latin typeface="Epilogue"/>
                <a:ea typeface="Epilogue"/>
                <a:cs typeface="Epilogue"/>
                <a:sym typeface="Epilogue"/>
              </a:rPr>
              <a:t>Fairness</a:t>
            </a:r>
            <a:endParaRPr b="1" sz="1662">
              <a:latin typeface="Epilogue"/>
              <a:ea typeface="Epilogue"/>
              <a:cs typeface="Epilogue"/>
              <a:sym typeface="Epilogue"/>
            </a:endParaRPr>
          </a:p>
        </p:txBody>
      </p:sp>
      <p:sp>
        <p:nvSpPr>
          <p:cNvPr id="179" name="Google Shape;179;p40"/>
          <p:cNvSpPr/>
          <p:nvPr/>
        </p:nvSpPr>
        <p:spPr>
          <a:xfrm>
            <a:off x="4623845" y="1096498"/>
            <a:ext cx="1762693" cy="1240547"/>
          </a:xfrm>
          <a:custGeom>
            <a:rect b="b" l="l" r="r" t="t"/>
            <a:pathLst>
              <a:path extrusionOk="0" h="6853" w="9114">
                <a:moveTo>
                  <a:pt x="7690" y="1"/>
                </a:moveTo>
                <a:cubicBezTo>
                  <a:pt x="4592" y="24"/>
                  <a:pt x="1711" y="1585"/>
                  <a:pt x="1" y="4156"/>
                </a:cubicBezTo>
                <a:lnTo>
                  <a:pt x="2904" y="4225"/>
                </a:lnTo>
                <a:lnTo>
                  <a:pt x="4511" y="6853"/>
                </a:lnTo>
                <a:cubicBezTo>
                  <a:pt x="5257" y="5854"/>
                  <a:pt x="6428" y="5258"/>
                  <a:pt x="7679" y="5235"/>
                </a:cubicBezTo>
                <a:lnTo>
                  <a:pt x="9114" y="2606"/>
                </a:lnTo>
                <a:lnTo>
                  <a:pt x="7690" y="1"/>
                </a:lnTo>
                <a:close/>
              </a:path>
            </a:pathLst>
          </a:custGeom>
          <a:solidFill>
            <a:srgbClr val="F8FAFB"/>
          </a:solidFill>
          <a:ln>
            <a:noFill/>
          </a:ln>
        </p:spPr>
        <p:txBody>
          <a:bodyPr anchorCtr="0" anchor="ctr" bIns="72350" lIns="72350" spcFirstLastPara="1" rIns="72350" wrap="square" tIns="72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62">
                <a:latin typeface="Epilogue"/>
                <a:ea typeface="Epilogue"/>
                <a:cs typeface="Epilogue"/>
                <a:sym typeface="Epilogue"/>
              </a:rPr>
              <a:t>Honesty</a:t>
            </a:r>
            <a:endParaRPr b="1" sz="1662">
              <a:latin typeface="Epilogue"/>
              <a:ea typeface="Epilogue"/>
              <a:cs typeface="Epilogue"/>
              <a:sym typeface="Epilogue"/>
            </a:endParaRPr>
          </a:p>
        </p:txBody>
      </p:sp>
      <p:sp>
        <p:nvSpPr>
          <p:cNvPr id="180" name="Google Shape;180;p40"/>
          <p:cNvSpPr/>
          <p:nvPr/>
        </p:nvSpPr>
        <p:spPr>
          <a:xfrm>
            <a:off x="4244377" y="1944242"/>
            <a:ext cx="1189828" cy="1581232"/>
          </a:xfrm>
          <a:custGeom>
            <a:rect b="b" l="l" r="r" t="t"/>
            <a:pathLst>
              <a:path extrusionOk="0" h="8735" w="6152">
                <a:moveTo>
                  <a:pt x="1641" y="1"/>
                </a:moveTo>
                <a:cubicBezTo>
                  <a:pt x="103" y="2686"/>
                  <a:pt x="0" y="5957"/>
                  <a:pt x="1366" y="8735"/>
                </a:cubicBezTo>
                <a:lnTo>
                  <a:pt x="2869" y="6244"/>
                </a:lnTo>
                <a:lnTo>
                  <a:pt x="5957" y="6164"/>
                </a:lnTo>
                <a:cubicBezTo>
                  <a:pt x="5486" y="5016"/>
                  <a:pt x="5555" y="3731"/>
                  <a:pt x="6152" y="2640"/>
                </a:cubicBezTo>
                <a:lnTo>
                  <a:pt x="4568" y="58"/>
                </a:lnTo>
                <a:lnTo>
                  <a:pt x="1641" y="1"/>
                </a:lnTo>
                <a:close/>
              </a:path>
            </a:pathLst>
          </a:custGeom>
          <a:solidFill>
            <a:srgbClr val="35656D"/>
          </a:solidFill>
          <a:ln>
            <a:noFill/>
          </a:ln>
        </p:spPr>
        <p:txBody>
          <a:bodyPr anchorCtr="0" anchor="ctr" bIns="72350" lIns="72350" spcFirstLastPara="1" rIns="72350" wrap="square" tIns="72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62">
                <a:solidFill>
                  <a:schemeClr val="lt2"/>
                </a:solidFill>
                <a:latin typeface="Epilogue"/>
                <a:ea typeface="Epilogue"/>
                <a:cs typeface="Epilogue"/>
                <a:sym typeface="Epilogue"/>
              </a:rPr>
              <a:t>Courage</a:t>
            </a:r>
            <a:endParaRPr b="1" sz="1662">
              <a:solidFill>
                <a:schemeClr val="lt2"/>
              </a:solidFill>
              <a:latin typeface="Epilogue"/>
              <a:ea typeface="Epilogue"/>
              <a:cs typeface="Epilogue"/>
              <a:sym typeface="Epilogue"/>
            </a:endParaRPr>
          </a:p>
        </p:txBody>
      </p:sp>
      <p:sp>
        <p:nvSpPr>
          <p:cNvPr id="181" name="Google Shape;181;p40"/>
          <p:cNvSpPr/>
          <p:nvPr/>
        </p:nvSpPr>
        <p:spPr>
          <a:xfrm>
            <a:off x="4563888" y="3151323"/>
            <a:ext cx="1445316" cy="1309155"/>
          </a:xfrm>
          <a:custGeom>
            <a:rect b="b" l="l" r="r" t="t"/>
            <a:pathLst>
              <a:path extrusionOk="0" h="7232" w="7473">
                <a:moveTo>
                  <a:pt x="4546" y="1"/>
                </a:moveTo>
                <a:lnTo>
                  <a:pt x="1516" y="81"/>
                </a:lnTo>
                <a:lnTo>
                  <a:pt x="1" y="2583"/>
                </a:lnTo>
                <a:cubicBezTo>
                  <a:pt x="1550" y="5280"/>
                  <a:pt x="4339" y="7025"/>
                  <a:pt x="7438" y="7232"/>
                </a:cubicBezTo>
                <a:lnTo>
                  <a:pt x="6026" y="4649"/>
                </a:lnTo>
                <a:lnTo>
                  <a:pt x="7472" y="1964"/>
                </a:lnTo>
                <a:cubicBezTo>
                  <a:pt x="6256" y="1791"/>
                  <a:pt x="5177" y="1068"/>
                  <a:pt x="4546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anchorCtr="0" anchor="ctr" bIns="72350" lIns="72350" spcFirstLastPara="1" rIns="72350" wrap="square" tIns="72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62">
                <a:solidFill>
                  <a:schemeClr val="lt1"/>
                </a:solidFill>
                <a:latin typeface="Epilogue"/>
                <a:ea typeface="Epilogue"/>
                <a:cs typeface="Epilogue"/>
                <a:sym typeface="Epilogue"/>
              </a:rPr>
              <a:t>Respect</a:t>
            </a:r>
            <a:endParaRPr b="1" sz="1425">
              <a:solidFill>
                <a:schemeClr val="lt1"/>
              </a:solidFill>
              <a:latin typeface="Epilogue"/>
              <a:ea typeface="Epilogue"/>
              <a:cs typeface="Epilogue"/>
              <a:sym typeface="Epilogue"/>
            </a:endParaRPr>
          </a:p>
        </p:txBody>
      </p:sp>
      <p:sp>
        <p:nvSpPr>
          <p:cNvPr id="182" name="Google Shape;182;p40"/>
          <p:cNvSpPr/>
          <p:nvPr/>
        </p:nvSpPr>
        <p:spPr>
          <a:xfrm>
            <a:off x="5840385" y="3234595"/>
            <a:ext cx="1780293" cy="1228057"/>
          </a:xfrm>
          <a:custGeom>
            <a:rect b="b" l="l" r="r" t="t"/>
            <a:pathLst>
              <a:path extrusionOk="0" h="6784" w="9205">
                <a:moveTo>
                  <a:pt x="4649" y="0"/>
                </a:moveTo>
                <a:cubicBezTo>
                  <a:pt x="3880" y="976"/>
                  <a:pt x="2697" y="1549"/>
                  <a:pt x="1446" y="1549"/>
                </a:cubicBezTo>
                <a:lnTo>
                  <a:pt x="1435" y="1549"/>
                </a:lnTo>
                <a:lnTo>
                  <a:pt x="0" y="4189"/>
                </a:lnTo>
                <a:lnTo>
                  <a:pt x="1435" y="6783"/>
                </a:lnTo>
                <a:lnTo>
                  <a:pt x="1446" y="6783"/>
                </a:lnTo>
                <a:cubicBezTo>
                  <a:pt x="1458" y="6783"/>
                  <a:pt x="1469" y="6783"/>
                  <a:pt x="1481" y="6783"/>
                </a:cubicBezTo>
                <a:cubicBezTo>
                  <a:pt x="4589" y="6783"/>
                  <a:pt x="7490" y="5224"/>
                  <a:pt x="9205" y="2628"/>
                </a:cubicBezTo>
                <a:lnTo>
                  <a:pt x="6221" y="2559"/>
                </a:lnTo>
                <a:lnTo>
                  <a:pt x="4649" y="0"/>
                </a:lnTo>
                <a:close/>
              </a:path>
            </a:pathLst>
          </a:custGeom>
          <a:solidFill>
            <a:srgbClr val="869FB2"/>
          </a:solidFill>
          <a:ln>
            <a:noFill/>
          </a:ln>
        </p:spPr>
        <p:txBody>
          <a:bodyPr anchorCtr="0" anchor="ctr" bIns="72350" lIns="72350" spcFirstLastPara="1" rIns="72350" wrap="square" tIns="72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62">
                <a:latin typeface="Epilogue"/>
                <a:ea typeface="Epilogue"/>
                <a:cs typeface="Epilogue"/>
                <a:sym typeface="Epilogue"/>
              </a:rPr>
              <a:t>Responsibility</a:t>
            </a:r>
            <a:endParaRPr b="1" sz="633">
              <a:latin typeface="Epilogue"/>
              <a:ea typeface="Epilogue"/>
              <a:cs typeface="Epilogue"/>
              <a:sym typeface="Epilogu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41"/>
          <p:cNvSpPr txBox="1"/>
          <p:nvPr>
            <p:ph idx="12" type="sldNum"/>
          </p:nvPr>
        </p:nvSpPr>
        <p:spPr>
          <a:xfrm>
            <a:off x="8373883" y="4673601"/>
            <a:ext cx="330300" cy="273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9" name="Google Shape;189;p41"/>
          <p:cNvSpPr txBox="1"/>
          <p:nvPr>
            <p:ph type="title"/>
          </p:nvPr>
        </p:nvSpPr>
        <p:spPr>
          <a:xfrm>
            <a:off x="310350" y="294300"/>
            <a:ext cx="8328600" cy="80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4C9B"/>
                </a:solidFill>
              </a:rPr>
              <a:t>Why Do Students Cheat?</a:t>
            </a:r>
            <a:endParaRPr sz="3000"/>
          </a:p>
        </p:txBody>
      </p:sp>
      <p:pic>
        <p:nvPicPr>
          <p:cNvPr id="190" name="Google Shape;190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200" y="4337925"/>
            <a:ext cx="2225925" cy="712988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41"/>
          <p:cNvSpPr txBox="1"/>
          <p:nvPr>
            <p:ph idx="1" type="body"/>
          </p:nvPr>
        </p:nvSpPr>
        <p:spPr>
          <a:xfrm>
            <a:off x="426100" y="951750"/>
            <a:ext cx="7820100" cy="315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80"/>
              <a:buFont typeface="Arial"/>
              <a:buNone/>
            </a:pPr>
            <a:r>
              <a:rPr lang="en" sz="4800">
                <a:latin typeface="Calibri"/>
                <a:ea typeface="Calibri"/>
                <a:cs typeface="Calibri"/>
                <a:sym typeface="Calibri"/>
              </a:rPr>
              <a:t>What is the </a:t>
            </a:r>
            <a:br>
              <a:rPr lang="en" sz="4800">
                <a:latin typeface="Calibri"/>
                <a:ea typeface="Calibri"/>
                <a:cs typeface="Calibri"/>
                <a:sym typeface="Calibri"/>
              </a:rPr>
            </a:br>
            <a:r>
              <a:rPr b="1" lang="en" sz="4800">
                <a:latin typeface="Calibri"/>
                <a:ea typeface="Calibri"/>
                <a:cs typeface="Calibri"/>
                <a:sym typeface="Calibri"/>
              </a:rPr>
              <a:t>disconnect</a:t>
            </a:r>
            <a:r>
              <a:rPr lang="en" sz="4800">
                <a:latin typeface="Calibri"/>
                <a:ea typeface="Calibri"/>
                <a:cs typeface="Calibri"/>
                <a:sym typeface="Calibri"/>
              </a:rPr>
              <a:t>?</a:t>
            </a:r>
            <a:endParaRPr sz="4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41"/>
          <p:cNvSpPr txBox="1"/>
          <p:nvPr/>
        </p:nvSpPr>
        <p:spPr>
          <a:xfrm>
            <a:off x="5246200" y="4085600"/>
            <a:ext cx="30000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333333"/>
                </a:solidFill>
              </a:rPr>
              <a:t>CC0 1.0 https://www.publicdomainpictures.net/en/free-download.php?image=wireless-connection-sign&amp;id=270897 </a:t>
            </a:r>
            <a:endParaRPr sz="1100"/>
          </a:p>
        </p:txBody>
      </p:sp>
      <p:pic>
        <p:nvPicPr>
          <p:cNvPr id="193" name="Google Shape;193;p41" title="wireless-connection-sign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49351" y="951750"/>
            <a:ext cx="3159600" cy="315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41"/>
          <p:cNvSpPr/>
          <p:nvPr/>
        </p:nvSpPr>
        <p:spPr>
          <a:xfrm>
            <a:off x="6845600" y="1096500"/>
            <a:ext cx="861900" cy="861900"/>
          </a:xfrm>
          <a:prstGeom prst="ellipse">
            <a:avLst/>
          </a:prstGeom>
          <a:solidFill>
            <a:schemeClr val="lt1"/>
          </a:solidFill>
          <a:ln cap="flat" cmpd="sng" w="1143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100">
                <a:latin typeface="Calibri"/>
                <a:ea typeface="Calibri"/>
                <a:cs typeface="Calibri"/>
                <a:sym typeface="Calibri"/>
              </a:rPr>
              <a:t>?</a:t>
            </a:r>
            <a:endParaRPr b="1" sz="51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41"/>
          <p:cNvSpPr/>
          <p:nvPr/>
        </p:nvSpPr>
        <p:spPr>
          <a:xfrm>
            <a:off x="6293766" y="2961691"/>
            <a:ext cx="330300" cy="3303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42"/>
          <p:cNvSpPr txBox="1"/>
          <p:nvPr>
            <p:ph idx="12" type="sldNum"/>
          </p:nvPr>
        </p:nvSpPr>
        <p:spPr>
          <a:xfrm>
            <a:off x="8373883" y="4673601"/>
            <a:ext cx="330300" cy="273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2" name="Google Shape;202;p42"/>
          <p:cNvSpPr txBox="1"/>
          <p:nvPr>
            <p:ph type="title"/>
          </p:nvPr>
        </p:nvSpPr>
        <p:spPr>
          <a:xfrm>
            <a:off x="310350" y="294300"/>
            <a:ext cx="8328600" cy="80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4C9B"/>
                </a:solidFill>
              </a:rPr>
              <a:t>Why Do Students Cheat?</a:t>
            </a:r>
            <a:endParaRPr sz="3000"/>
          </a:p>
        </p:txBody>
      </p:sp>
      <p:pic>
        <p:nvPicPr>
          <p:cNvPr id="203" name="Google Shape;203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200" y="4337925"/>
            <a:ext cx="2225925" cy="712988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42"/>
          <p:cNvSpPr txBox="1"/>
          <p:nvPr>
            <p:ph idx="1" type="body"/>
          </p:nvPr>
        </p:nvSpPr>
        <p:spPr>
          <a:xfrm>
            <a:off x="426100" y="951750"/>
            <a:ext cx="7820100" cy="315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894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40"/>
              <a:buFont typeface="Calibri"/>
              <a:buChar char="•"/>
            </a:pPr>
            <a:r>
              <a:rPr b="1" lang="en" sz="2840">
                <a:latin typeface="Calibri"/>
                <a:ea typeface="Calibri"/>
                <a:cs typeface="Calibri"/>
                <a:sym typeface="Calibri"/>
              </a:rPr>
              <a:t>Unaware</a:t>
            </a:r>
            <a:r>
              <a:rPr i="1" lang="en" sz="2840">
                <a:latin typeface="Calibri"/>
                <a:ea typeface="Calibri"/>
                <a:cs typeface="Calibri"/>
                <a:sym typeface="Calibri"/>
              </a:rPr>
              <a:t> this (or that) was cheating</a:t>
            </a:r>
            <a:endParaRPr i="1" sz="2840">
              <a:latin typeface="Calibri"/>
              <a:ea typeface="Calibri"/>
              <a:cs typeface="Calibri"/>
              <a:sym typeface="Calibri"/>
            </a:endParaRPr>
          </a:p>
          <a:p>
            <a:pPr indent="-408940" lvl="0" marL="457200" rtl="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SzPts val="2840"/>
              <a:buFont typeface="Calibri"/>
              <a:buChar char="•"/>
            </a:pPr>
            <a:r>
              <a:rPr i="1" lang="en" sz="2840">
                <a:latin typeface="Calibri"/>
                <a:ea typeface="Calibri"/>
                <a:cs typeface="Calibri"/>
                <a:sym typeface="Calibri"/>
              </a:rPr>
              <a:t>Don’t </a:t>
            </a:r>
            <a:r>
              <a:rPr b="1" lang="en" sz="2840">
                <a:latin typeface="Calibri"/>
                <a:ea typeface="Calibri"/>
                <a:cs typeface="Calibri"/>
                <a:sym typeface="Calibri"/>
              </a:rPr>
              <a:t>believe</a:t>
            </a:r>
            <a:r>
              <a:rPr i="1" lang="en" sz="2840">
                <a:latin typeface="Calibri"/>
                <a:ea typeface="Calibri"/>
                <a:cs typeface="Calibri"/>
                <a:sym typeface="Calibri"/>
              </a:rPr>
              <a:t> they can do the work</a:t>
            </a:r>
            <a:endParaRPr i="1" sz="2840">
              <a:latin typeface="Calibri"/>
              <a:ea typeface="Calibri"/>
              <a:cs typeface="Calibri"/>
              <a:sym typeface="Calibri"/>
            </a:endParaRPr>
          </a:p>
          <a:p>
            <a:pPr indent="-408940" lvl="0" marL="457200" rtl="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SzPts val="2840"/>
              <a:buFont typeface="Calibri"/>
              <a:buChar char="•"/>
            </a:pPr>
            <a:r>
              <a:rPr i="1" lang="en" sz="2840">
                <a:latin typeface="Calibri"/>
                <a:ea typeface="Calibri"/>
                <a:cs typeface="Calibri"/>
                <a:sym typeface="Calibri"/>
              </a:rPr>
              <a:t>Feel the </a:t>
            </a:r>
            <a:r>
              <a:rPr b="1" lang="en" sz="2840">
                <a:latin typeface="Calibri"/>
                <a:ea typeface="Calibri"/>
                <a:cs typeface="Calibri"/>
                <a:sym typeface="Calibri"/>
              </a:rPr>
              <a:t>choice</a:t>
            </a:r>
            <a:r>
              <a:rPr i="1" lang="en" sz="2840">
                <a:latin typeface="Calibri"/>
                <a:ea typeface="Calibri"/>
                <a:cs typeface="Calibri"/>
                <a:sym typeface="Calibri"/>
              </a:rPr>
              <a:t> is out of their control</a:t>
            </a:r>
            <a:endParaRPr i="1" sz="2840">
              <a:latin typeface="Calibri"/>
              <a:ea typeface="Calibri"/>
              <a:cs typeface="Calibri"/>
              <a:sym typeface="Calibri"/>
            </a:endParaRPr>
          </a:p>
          <a:p>
            <a:pPr indent="-408940" lvl="0" marL="457200" rtl="0" algn="l">
              <a:lnSpc>
                <a:spcPct val="80000"/>
              </a:lnSpc>
              <a:spcBef>
                <a:spcPts val="1500"/>
              </a:spcBef>
              <a:spcAft>
                <a:spcPts val="1500"/>
              </a:spcAft>
              <a:buSzPts val="2840"/>
              <a:buFont typeface="Calibri"/>
              <a:buChar char="•"/>
            </a:pPr>
            <a:r>
              <a:rPr i="1" lang="en" sz="2840">
                <a:latin typeface="Calibri"/>
                <a:ea typeface="Calibri"/>
                <a:cs typeface="Calibri"/>
                <a:sym typeface="Calibri"/>
              </a:rPr>
              <a:t>Don’t </a:t>
            </a:r>
            <a:r>
              <a:rPr b="1" lang="en" sz="2840">
                <a:latin typeface="Calibri"/>
                <a:ea typeface="Calibri"/>
                <a:cs typeface="Calibri"/>
                <a:sym typeface="Calibri"/>
              </a:rPr>
              <a:t>perceive</a:t>
            </a:r>
            <a:r>
              <a:rPr i="1" lang="en" sz="2840">
                <a:latin typeface="Calibri"/>
                <a:ea typeface="Calibri"/>
                <a:cs typeface="Calibri"/>
                <a:sym typeface="Calibri"/>
              </a:rPr>
              <a:t> actions as wrong (not that bad)</a:t>
            </a:r>
            <a:endParaRPr i="1" sz="284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42"/>
          <p:cNvSpPr txBox="1"/>
          <p:nvPr/>
        </p:nvSpPr>
        <p:spPr>
          <a:xfrm>
            <a:off x="2520325" y="3265500"/>
            <a:ext cx="6699900" cy="5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79400" lvl="0" marL="27940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Bertram Gallant, Tricia, and David A. Rettinger. 2025. The Opposite of Cheating: Teaching for Integrity in the Age of AI. Vol. 4. Teaching, Engaging, and Thriving in Higher Ed. University of Oklahoma Press.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43"/>
          <p:cNvSpPr txBox="1"/>
          <p:nvPr>
            <p:ph idx="12" type="sldNum"/>
          </p:nvPr>
        </p:nvSpPr>
        <p:spPr>
          <a:xfrm>
            <a:off x="8373883" y="4673601"/>
            <a:ext cx="330300" cy="273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2" name="Google Shape;212;p43"/>
          <p:cNvSpPr txBox="1"/>
          <p:nvPr>
            <p:ph type="title"/>
          </p:nvPr>
        </p:nvSpPr>
        <p:spPr>
          <a:xfrm>
            <a:off x="310350" y="294300"/>
            <a:ext cx="8328600" cy="80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4C9B"/>
                </a:solidFill>
              </a:rPr>
              <a:t>Why Do Students Cheat?</a:t>
            </a:r>
            <a:endParaRPr sz="3000"/>
          </a:p>
        </p:txBody>
      </p:sp>
      <p:pic>
        <p:nvPicPr>
          <p:cNvPr id="213" name="Google Shape;213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200" y="4337925"/>
            <a:ext cx="2225925" cy="712988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43"/>
          <p:cNvSpPr txBox="1"/>
          <p:nvPr>
            <p:ph idx="1" type="body"/>
          </p:nvPr>
        </p:nvSpPr>
        <p:spPr>
          <a:xfrm>
            <a:off x="426100" y="951750"/>
            <a:ext cx="7820100" cy="315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40">
                <a:latin typeface="Calibri"/>
                <a:ea typeface="Calibri"/>
                <a:cs typeface="Calibri"/>
                <a:sym typeface="Calibri"/>
              </a:rPr>
              <a:t>“Moral disengagement” — neutralizing our choices</a:t>
            </a:r>
            <a:endParaRPr sz="2440">
              <a:latin typeface="Calibri"/>
              <a:ea typeface="Calibri"/>
              <a:cs typeface="Calibri"/>
              <a:sym typeface="Calibri"/>
            </a:endParaRPr>
          </a:p>
          <a:p>
            <a:pPr indent="-383540" lvl="0" marL="457200" rtl="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SzPts val="2440"/>
              <a:buFont typeface="Calibri"/>
              <a:buChar char="•"/>
            </a:pPr>
            <a:r>
              <a:rPr lang="en" sz="2440">
                <a:latin typeface="Calibri"/>
                <a:ea typeface="Calibri"/>
                <a:cs typeface="Calibri"/>
                <a:sym typeface="Calibri"/>
              </a:rPr>
              <a:t>Denial of responsibility: “I didn’t mean to!” “It wasn’t my intention!”</a:t>
            </a:r>
            <a:endParaRPr sz="2440">
              <a:latin typeface="Calibri"/>
              <a:ea typeface="Calibri"/>
              <a:cs typeface="Calibri"/>
              <a:sym typeface="Calibri"/>
            </a:endParaRPr>
          </a:p>
          <a:p>
            <a:pPr indent="-383540" lvl="0" marL="4572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2440"/>
              <a:buFont typeface="Calibri"/>
              <a:buChar char="•"/>
            </a:pPr>
            <a:r>
              <a:rPr lang="en" sz="2440">
                <a:latin typeface="Calibri"/>
                <a:ea typeface="Calibri"/>
                <a:cs typeface="Calibri"/>
                <a:sym typeface="Calibri"/>
              </a:rPr>
              <a:t>Denial of harm / denial of the victim: “No one got hurt.” or “Everyone is doing it.” or “It won’t happen again.”</a:t>
            </a:r>
            <a:endParaRPr sz="2440">
              <a:latin typeface="Calibri"/>
              <a:ea typeface="Calibri"/>
              <a:cs typeface="Calibri"/>
              <a:sym typeface="Calibri"/>
            </a:endParaRPr>
          </a:p>
          <a:p>
            <a:pPr indent="-383540" lvl="0" marL="4572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2440"/>
              <a:buFont typeface="Calibri"/>
              <a:buChar char="•"/>
            </a:pPr>
            <a:r>
              <a:rPr lang="en" sz="2440">
                <a:latin typeface="Calibri"/>
                <a:ea typeface="Calibri"/>
                <a:cs typeface="Calibri"/>
                <a:sym typeface="Calibri"/>
              </a:rPr>
              <a:t>Condemnation of the condemner(s): “Professors mark on a curve.” or “The course is rigged.”</a:t>
            </a:r>
            <a:endParaRPr sz="2440">
              <a:latin typeface="Calibri"/>
              <a:ea typeface="Calibri"/>
              <a:cs typeface="Calibri"/>
              <a:sym typeface="Calibri"/>
            </a:endParaRPr>
          </a:p>
          <a:p>
            <a:pPr indent="-383540" lvl="0" marL="457200" rtl="0" algn="l">
              <a:lnSpc>
                <a:spcPct val="80000"/>
              </a:lnSpc>
              <a:spcBef>
                <a:spcPts val="1000"/>
              </a:spcBef>
              <a:spcAft>
                <a:spcPts val="1000"/>
              </a:spcAft>
              <a:buSzPts val="2440"/>
              <a:buFont typeface="Calibri"/>
              <a:buChar char="•"/>
            </a:pPr>
            <a:r>
              <a:rPr lang="en" sz="2440">
                <a:latin typeface="Calibri"/>
                <a:ea typeface="Calibri"/>
                <a:cs typeface="Calibri"/>
                <a:sym typeface="Calibri"/>
              </a:rPr>
              <a:t>Appeals to a higher loyalty: “I was only helping a friend.”</a:t>
            </a:r>
            <a:endParaRPr sz="244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43"/>
          <p:cNvSpPr txBox="1"/>
          <p:nvPr/>
        </p:nvSpPr>
        <p:spPr>
          <a:xfrm>
            <a:off x="2520325" y="4027500"/>
            <a:ext cx="6699900" cy="8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79400" lvl="0" marL="27940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Bertram Gallant, Tricia, and David A. Rettinger. 2025. The Opposite of Cheating: Teaching for Integrity in the Age of AI. Vol. 4. Teaching, Engaging, and Thriving in Higher Ed. University of Oklahoma Press.</a:t>
            </a:r>
            <a:endParaRPr sz="1100">
              <a:solidFill>
                <a:schemeClr val="dk1"/>
              </a:solidFill>
            </a:endParaRPr>
          </a:p>
          <a:p>
            <a:pPr indent="-279400" lvl="0" marL="27940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44"/>
          <p:cNvSpPr txBox="1"/>
          <p:nvPr>
            <p:ph idx="12" type="sldNum"/>
          </p:nvPr>
        </p:nvSpPr>
        <p:spPr>
          <a:xfrm>
            <a:off x="8373883" y="4673601"/>
            <a:ext cx="330300" cy="273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22" name="Google Shape;222;p44"/>
          <p:cNvSpPr txBox="1"/>
          <p:nvPr>
            <p:ph type="title"/>
          </p:nvPr>
        </p:nvSpPr>
        <p:spPr>
          <a:xfrm>
            <a:off x="310350" y="294300"/>
            <a:ext cx="8328600" cy="80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4C9B"/>
                </a:solidFill>
              </a:rPr>
              <a:t>Professional Consequences to Cheating</a:t>
            </a:r>
            <a:endParaRPr sz="3000"/>
          </a:p>
        </p:txBody>
      </p:sp>
      <p:pic>
        <p:nvPicPr>
          <p:cNvPr id="223" name="Google Shape;223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200" y="4337925"/>
            <a:ext cx="2225925" cy="712988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44"/>
          <p:cNvSpPr txBox="1"/>
          <p:nvPr>
            <p:ph idx="1" type="body"/>
          </p:nvPr>
        </p:nvSpPr>
        <p:spPr>
          <a:xfrm>
            <a:off x="426100" y="951750"/>
            <a:ext cx="7820100" cy="315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1500"/>
              </a:spcAft>
              <a:buNone/>
            </a:pPr>
            <a:r>
              <a:rPr lang="en" sz="2440">
                <a:latin typeface="Calibri"/>
                <a:ea typeface="Calibri"/>
                <a:cs typeface="Calibri"/>
                <a:sym typeface="Calibri"/>
              </a:rPr>
              <a:t>Using AI to help finish a big assignment</a:t>
            </a:r>
            <a:endParaRPr sz="2440"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25" name="Google Shape;225;p44"/>
          <p:cNvGraphicFramePr/>
          <p:nvPr/>
        </p:nvGraphicFramePr>
        <p:xfrm>
          <a:off x="311700" y="1569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{5FBE7A7C-598B-415C-9B12-5931B3A4A6D5}</a:tableStyleId>
              </a:tblPr>
              <a:tblGrid>
                <a:gridCol w="4260300"/>
                <a:gridCol w="4260300"/>
              </a:tblGrid>
              <a:tr h="2572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Is this </a:t>
                      </a:r>
                      <a:r>
                        <a:rPr lang="en" sz="1800">
                          <a:solidFill>
                            <a:schemeClr val="dk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professionally sustainable?</a:t>
                      </a:r>
                      <a:endParaRPr sz="1800">
                        <a:solidFill>
                          <a:schemeClr val="dk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342900" lvl="0" marL="457200" rtl="0" algn="l"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800"/>
                        <a:buFont typeface="Calibri"/>
                        <a:buChar char="●"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Cheating through unauthorized aid → shirking personal responsibility </a:t>
                      </a:r>
                      <a:endParaRPr sz="1800">
                        <a:solidFill>
                          <a:schemeClr val="dk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342900" lvl="0" marL="457200" rtl="0" algn="l"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800"/>
                        <a:buFont typeface="Calibri"/>
                        <a:buChar char="●"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What if it’s factually wrong? → who will your boss blame the error on: you or Chat GPT?</a:t>
                      </a:r>
                      <a:endParaRPr sz="1800">
                        <a:solidFill>
                          <a:schemeClr val="dk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Are dependent </a:t>
                      </a:r>
                      <a:r>
                        <a:rPr lang="en" sz="1800">
                          <a:solidFill>
                            <a:schemeClr val="dk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actions likely to lead towards advancement and promotion?</a:t>
                      </a:r>
                      <a:endParaRPr sz="1800">
                        <a:solidFill>
                          <a:schemeClr val="dk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342900" lvl="0" marL="457200" rtl="0" algn="l"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800"/>
                        <a:buFont typeface="Calibri"/>
                        <a:buChar char="●"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Deception / misrepresenting performance → eroding trust with your boss / supervisor / colleagues</a:t>
                      </a:r>
                      <a:endParaRPr sz="1800">
                        <a:solidFill>
                          <a:schemeClr val="dk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342900" lvl="0" marL="457200" rtl="0" algn="l"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800"/>
                        <a:buFont typeface="Calibri"/>
                        <a:buChar char="●"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Will a supervisor (or coworker) think twice about involving you in important or meaningful assignments?</a:t>
                      </a:r>
                      <a:endParaRPr sz="1800">
                        <a:solidFill>
                          <a:schemeClr val="dk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45"/>
          <p:cNvSpPr txBox="1"/>
          <p:nvPr>
            <p:ph idx="12" type="sldNum"/>
          </p:nvPr>
        </p:nvSpPr>
        <p:spPr>
          <a:xfrm>
            <a:off x="8373883" y="4673601"/>
            <a:ext cx="330300" cy="273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2" name="Google Shape;232;p45"/>
          <p:cNvSpPr txBox="1"/>
          <p:nvPr>
            <p:ph type="title"/>
          </p:nvPr>
        </p:nvSpPr>
        <p:spPr>
          <a:xfrm>
            <a:off x="310350" y="294300"/>
            <a:ext cx="8328600" cy="80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4C9B"/>
                </a:solidFill>
              </a:rPr>
              <a:t>Professional Consequences to Cheating</a:t>
            </a:r>
            <a:endParaRPr sz="3000"/>
          </a:p>
        </p:txBody>
      </p:sp>
      <p:pic>
        <p:nvPicPr>
          <p:cNvPr id="233" name="Google Shape;233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200" y="4337925"/>
            <a:ext cx="2225925" cy="712988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45"/>
          <p:cNvSpPr txBox="1"/>
          <p:nvPr>
            <p:ph idx="1" type="body"/>
          </p:nvPr>
        </p:nvSpPr>
        <p:spPr>
          <a:xfrm>
            <a:off x="426100" y="951750"/>
            <a:ext cx="7820100" cy="315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1500"/>
              </a:spcAft>
              <a:buNone/>
            </a:pPr>
            <a:r>
              <a:rPr lang="en" sz="2440">
                <a:latin typeface="Calibri"/>
                <a:ea typeface="Calibri"/>
                <a:cs typeface="Calibri"/>
                <a:sym typeface="Calibri"/>
              </a:rPr>
              <a:t>Sharing / receiving project files, data, intermediate analysis</a:t>
            </a:r>
            <a:endParaRPr sz="2440"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35" name="Google Shape;235;p45"/>
          <p:cNvGraphicFramePr/>
          <p:nvPr/>
        </p:nvGraphicFramePr>
        <p:xfrm>
          <a:off x="311700" y="1569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{5FBE7A7C-598B-415C-9B12-5931B3A4A6D5}</a:tableStyleId>
              </a:tblPr>
              <a:tblGrid>
                <a:gridCol w="4260300"/>
                <a:gridCol w="4260300"/>
              </a:tblGrid>
              <a:tr h="2572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Is this professionally sustainable?</a:t>
                      </a:r>
                      <a:endParaRPr sz="1800">
                        <a:solidFill>
                          <a:schemeClr val="dk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342900" lvl="0" marL="457200" rtl="0" algn="l"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800"/>
                        <a:buFont typeface="Calibri"/>
                        <a:buChar char="●"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Are these sources or recipients reliable, trustworthy?</a:t>
                      </a:r>
                      <a:endParaRPr sz="1800">
                        <a:solidFill>
                          <a:schemeClr val="dk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342900" lvl="0" marL="457200" rtl="0" algn="l"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800"/>
                        <a:buFont typeface="Calibri"/>
                        <a:buChar char="●"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What if the data is factually wrong? → who will clients hold responsible for addressing and fixing errors? Your reputation is on the line</a:t>
                      </a:r>
                      <a:endParaRPr sz="1800">
                        <a:solidFill>
                          <a:schemeClr val="dk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Are dependent actions likely to lead towards advancement and promotion?</a:t>
                      </a:r>
                      <a:endParaRPr sz="1800">
                        <a:solidFill>
                          <a:schemeClr val="dk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342900" lvl="0" marL="457200" rtl="0" algn="l"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800"/>
                        <a:buFont typeface="Calibri"/>
                        <a:buChar char="●"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Ad hoc practices may produce inconsistent and unreliable results</a:t>
                      </a:r>
                      <a:endParaRPr sz="1800">
                        <a:solidFill>
                          <a:schemeClr val="dk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342900" lvl="0" marL="457200" rtl="0" algn="l"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800"/>
                        <a:buFont typeface="Calibri"/>
                        <a:buChar char="●"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Will clients think twice about offering you important or meaningful contracts (or limit referrals to their colleagues)?</a:t>
                      </a:r>
                      <a:endParaRPr sz="1800">
                        <a:solidFill>
                          <a:schemeClr val="dk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46"/>
          <p:cNvSpPr txBox="1"/>
          <p:nvPr>
            <p:ph type="title"/>
          </p:nvPr>
        </p:nvSpPr>
        <p:spPr>
          <a:xfrm>
            <a:off x="310350" y="294300"/>
            <a:ext cx="8328600" cy="80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4C9B"/>
                </a:solidFill>
              </a:rPr>
              <a:t>Why Do Students </a:t>
            </a:r>
            <a:r>
              <a:rPr lang="en" sz="3000" strike="sngStrike">
                <a:solidFill>
                  <a:srgbClr val="004C9B"/>
                </a:solidFill>
              </a:rPr>
              <a:t>Cheat</a:t>
            </a:r>
            <a:r>
              <a:rPr lang="en" sz="3000">
                <a:solidFill>
                  <a:srgbClr val="004C9B"/>
                </a:solidFill>
              </a:rPr>
              <a:t> Cut Corners?</a:t>
            </a:r>
            <a:endParaRPr sz="3000"/>
          </a:p>
        </p:txBody>
      </p:sp>
      <p:sp>
        <p:nvSpPr>
          <p:cNvPr id="242" name="Google Shape;242;p46"/>
          <p:cNvSpPr txBox="1"/>
          <p:nvPr>
            <p:ph idx="12" type="sldNum"/>
          </p:nvPr>
        </p:nvSpPr>
        <p:spPr>
          <a:xfrm>
            <a:off x="8373883" y="4673601"/>
            <a:ext cx="330300" cy="273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43" name="Google Shape;243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200" y="4337925"/>
            <a:ext cx="2225925" cy="712988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46"/>
          <p:cNvSpPr txBox="1"/>
          <p:nvPr>
            <p:ph idx="1" type="body"/>
          </p:nvPr>
        </p:nvSpPr>
        <p:spPr>
          <a:xfrm>
            <a:off x="426100" y="951750"/>
            <a:ext cx="7820100" cy="315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40">
                <a:latin typeface="Calibri"/>
                <a:ea typeface="Calibri"/>
                <a:cs typeface="Calibri"/>
                <a:sym typeface="Calibri"/>
              </a:rPr>
              <a:t>Alternatives to cheating: </a:t>
            </a:r>
            <a:r>
              <a:rPr b="1" lang="en" sz="2440">
                <a:latin typeface="Calibri"/>
                <a:ea typeface="Calibri"/>
                <a:cs typeface="Calibri"/>
                <a:sym typeface="Calibri"/>
              </a:rPr>
              <a:t>re-engage</a:t>
            </a:r>
            <a:r>
              <a:rPr lang="en" sz="2440">
                <a:latin typeface="Calibri"/>
                <a:ea typeface="Calibri"/>
                <a:cs typeface="Calibri"/>
                <a:sym typeface="Calibri"/>
              </a:rPr>
              <a:t> with your learning</a:t>
            </a:r>
            <a:endParaRPr sz="2440">
              <a:latin typeface="Calibri"/>
              <a:ea typeface="Calibri"/>
              <a:cs typeface="Calibri"/>
              <a:sym typeface="Calibri"/>
            </a:endParaRPr>
          </a:p>
          <a:p>
            <a:pPr indent="-383540" lvl="0" marL="457200" rtl="0" algn="l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SzPts val="2440"/>
              <a:buFont typeface="Calibri"/>
              <a:buChar char="•"/>
            </a:pPr>
            <a:r>
              <a:rPr lang="en" sz="2440">
                <a:latin typeface="Calibri"/>
                <a:ea typeface="Calibri"/>
                <a:cs typeface="Calibri"/>
                <a:sym typeface="Calibri"/>
              </a:rPr>
              <a:t>Take responsibility: get informed about integrity; digital organization skills; prioritization and time management</a:t>
            </a:r>
            <a:endParaRPr sz="2440">
              <a:latin typeface="Calibri"/>
              <a:ea typeface="Calibri"/>
              <a:cs typeface="Calibri"/>
              <a:sym typeface="Calibri"/>
            </a:endParaRPr>
          </a:p>
          <a:p>
            <a:pPr indent="-383540" lvl="0" marL="4572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2440"/>
              <a:buFont typeface="Calibri"/>
              <a:buChar char="•"/>
            </a:pPr>
            <a:r>
              <a:rPr lang="en" sz="2440">
                <a:latin typeface="Calibri"/>
                <a:ea typeface="Calibri"/>
                <a:cs typeface="Calibri"/>
                <a:sym typeface="Calibri"/>
              </a:rPr>
              <a:t>Acknowledge (future) harm: “If I don’t </a:t>
            </a:r>
            <a:r>
              <a:rPr lang="en" sz="244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manage data</a:t>
            </a:r>
            <a:r>
              <a:rPr lang="en" sz="2440">
                <a:latin typeface="Calibri"/>
                <a:ea typeface="Calibri"/>
                <a:cs typeface="Calibri"/>
                <a:sym typeface="Calibri"/>
              </a:rPr>
              <a:t> ethically now, future mismanagement may have more serious consequences.” (Lost funding, partnerships)</a:t>
            </a:r>
            <a:endParaRPr sz="2440">
              <a:latin typeface="Calibri"/>
              <a:ea typeface="Calibri"/>
              <a:cs typeface="Calibri"/>
              <a:sym typeface="Calibri"/>
            </a:endParaRPr>
          </a:p>
          <a:p>
            <a:pPr indent="-383540" lvl="0" marL="457200" rtl="0" algn="l">
              <a:lnSpc>
                <a:spcPct val="80000"/>
              </a:lnSpc>
              <a:spcBef>
                <a:spcPts val="1000"/>
              </a:spcBef>
              <a:spcAft>
                <a:spcPts val="1000"/>
              </a:spcAft>
              <a:buSzPts val="2440"/>
              <a:buFont typeface="Calibri"/>
              <a:buChar char="•"/>
            </a:pPr>
            <a:r>
              <a:rPr lang="en" sz="2440">
                <a:latin typeface="Calibri"/>
                <a:ea typeface="Calibri"/>
                <a:cs typeface="Calibri"/>
                <a:sym typeface="Calibri"/>
              </a:rPr>
              <a:t>Empathize with your professor: “This is a professional in the field and know why and how these concepts are important to remember and practice.”</a:t>
            </a:r>
            <a:endParaRPr sz="244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47"/>
          <p:cNvSpPr txBox="1"/>
          <p:nvPr>
            <p:ph type="title"/>
          </p:nvPr>
        </p:nvSpPr>
        <p:spPr>
          <a:xfrm>
            <a:off x="365568" y="294311"/>
            <a:ext cx="8444700" cy="8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</a:pPr>
            <a:r>
              <a:rPr lang="en" sz="3000">
                <a:latin typeface="Arial"/>
                <a:ea typeface="Arial"/>
                <a:cs typeface="Arial"/>
                <a:sym typeface="Arial"/>
              </a:rPr>
              <a:t>Academic Misconduct</a:t>
            </a:r>
            <a:r>
              <a:rPr lang="en" sz="3000"/>
              <a:t> Isn’t Only Cheating…</a:t>
            </a:r>
            <a:endParaRPr sz="3000"/>
          </a:p>
        </p:txBody>
      </p:sp>
      <p:sp>
        <p:nvSpPr>
          <p:cNvPr id="251" name="Google Shape;251;p47"/>
          <p:cNvSpPr txBox="1"/>
          <p:nvPr>
            <p:ph idx="1" type="body"/>
          </p:nvPr>
        </p:nvSpPr>
        <p:spPr>
          <a:xfrm>
            <a:off x="365568" y="1104138"/>
            <a:ext cx="8444700" cy="31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" sz="2100">
                <a:latin typeface="Calibri"/>
                <a:ea typeface="Calibri"/>
                <a:cs typeface="Calibri"/>
                <a:sym typeface="Calibri"/>
              </a:rPr>
              <a:t>TMU’s Policy 60 on Academic Integrity defines Academic Misconduct as: 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“any behaviour that undermines the University’s ability to evaluate fairly students’ academic achievements</a:t>
            </a: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”</a:t>
            </a: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160"/>
              </a:spcBef>
              <a:spcAft>
                <a:spcPts val="0"/>
              </a:spcAft>
              <a:buSzPts val="2800"/>
              <a:buNone/>
            </a:pPr>
            <a:r>
              <a:rPr b="1"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 </a:t>
            </a:r>
            <a:endParaRPr b="1" sz="2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160"/>
              </a:spcBef>
              <a:spcAft>
                <a:spcPts val="0"/>
              </a:spcAft>
              <a:buSzPts val="2800"/>
              <a:buNone/>
            </a:pP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“</a:t>
            </a: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any behavior that a student knew, or reasonably ought to have known, could gain them or others unearned academic advantage or benefit</a:t>
            </a: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.</a:t>
            </a: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”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1160"/>
              </a:spcBef>
              <a:spcAft>
                <a:spcPts val="0"/>
              </a:spcAft>
              <a:buSzPts val="2800"/>
              <a:buNone/>
            </a:pP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(Policy 60: Section 3)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-71650" lvl="0" marL="230400" rtl="0" algn="l"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</a:pPr>
            <a:r>
              <a:t/>
            </a:r>
            <a:endParaRPr sz="2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47"/>
          <p:cNvSpPr/>
          <p:nvPr/>
        </p:nvSpPr>
        <p:spPr>
          <a:xfrm>
            <a:off x="134375" y="4100156"/>
            <a:ext cx="4041000" cy="1038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3" name="Google Shape;253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200" y="4337925"/>
            <a:ext cx="2225925" cy="7129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48"/>
          <p:cNvSpPr txBox="1"/>
          <p:nvPr>
            <p:ph type="ctrTitle"/>
          </p:nvPr>
        </p:nvSpPr>
        <p:spPr>
          <a:xfrm>
            <a:off x="946800" y="230875"/>
            <a:ext cx="7250400" cy="572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Forms of Misconduct: Policy 60</a:t>
            </a:r>
            <a:endParaRPr sz="3300"/>
          </a:p>
        </p:txBody>
      </p:sp>
      <p:sp>
        <p:nvSpPr>
          <p:cNvPr id="260" name="Google Shape;260;p48"/>
          <p:cNvSpPr txBox="1"/>
          <p:nvPr/>
        </p:nvSpPr>
        <p:spPr>
          <a:xfrm>
            <a:off x="414150" y="726775"/>
            <a:ext cx="8163300" cy="33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80235" lvl="0" marL="23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Plagiarism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0235" lvl="0" marL="23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Cheating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0235" lvl="0" marL="23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Misrepresentation of personal identity or performance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0235" lvl="0" marL="23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Submission of false information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0235" lvl="0" marL="23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Contributing to Academic Misconduct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0235" lvl="0" marL="23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Self-plagiarism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0235" lvl="0" marL="23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Contract Cheating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0235" lvl="0" marL="23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Damaging, Tampering, Interfering with the Scholarly Environment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0235" lvl="0" marL="23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Unauthorized Use of Intellectual Property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0235" lvl="0" marL="23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Misconduct in Re-graded/Re-submitted Work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0235" lvl="0" marL="23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Violations of  Specific Departmental or Course Requirements 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1" name="Google Shape;261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200" y="4382399"/>
            <a:ext cx="2087050" cy="668525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48"/>
          <p:cNvSpPr txBox="1"/>
          <p:nvPr/>
        </p:nvSpPr>
        <p:spPr>
          <a:xfrm>
            <a:off x="1536150" y="726775"/>
            <a:ext cx="7041300" cy="33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 ← Poor scholarship ←→ misattributing, falsifying, making up sources</a:t>
            </a:r>
            <a:endParaRPr b="1" sz="1800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← violating in-person exams (</a:t>
            </a:r>
            <a:r>
              <a:rPr b="1" lang="en"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Smart glasses</a:t>
            </a:r>
            <a:r>
              <a:rPr b="1" lang="en" sz="18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) ←→ take-home exam rules </a:t>
            </a:r>
            <a:endParaRPr b="1" sz="1800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← unauthorized </a:t>
            </a:r>
            <a:r>
              <a:rPr b="1" lang="en"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AI use</a:t>
            </a:r>
            <a:endParaRPr b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←	 Forged or falsified documentation (for </a:t>
            </a:r>
            <a:r>
              <a:rPr b="1" lang="en"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ACRs</a:t>
            </a:r>
            <a:r>
              <a:rPr b="1" lang="en" sz="18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b="1" sz="1800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←	 Enabling cheating (sharing materials)</a:t>
            </a:r>
            <a:endParaRPr b="1" sz="1800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← 	Re-using assignments ←→ submitting other students work</a:t>
            </a:r>
            <a:endParaRPr b="1" sz="1800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 ← 		paying someone else to write, in whole or in part</a:t>
            </a:r>
            <a:endParaRPr b="1" sz="1800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← Theft of exam</a:t>
            </a:r>
            <a:endParaRPr b="1" sz="1800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 ← 	Sharing a prof’s slides, materials</a:t>
            </a:r>
            <a:endParaRPr b="1" sz="1800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← 			“Doubling down” </a:t>
            </a:r>
            <a:endParaRPr b="1" sz="1800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← 	Codes, standards</a:t>
            </a:r>
            <a:endParaRPr b="1" sz="1800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C00"/>
        </a:solidFill>
      </p:bgPr>
    </p:bg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49"/>
          <p:cNvSpPr txBox="1"/>
          <p:nvPr>
            <p:ph type="title"/>
          </p:nvPr>
        </p:nvSpPr>
        <p:spPr>
          <a:xfrm>
            <a:off x="1589400" y="525800"/>
            <a:ext cx="5965200" cy="57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rgbClr val="004C9B"/>
                </a:solidFill>
              </a:rPr>
              <a:t>Top Academic Integrity Tips</a:t>
            </a:r>
            <a:endParaRPr sz="3300">
              <a:solidFill>
                <a:srgbClr val="004C9B"/>
              </a:solidFill>
            </a:endParaRPr>
          </a:p>
        </p:txBody>
      </p:sp>
      <p:sp>
        <p:nvSpPr>
          <p:cNvPr id="268" name="Google Shape;268;p49"/>
          <p:cNvSpPr txBox="1"/>
          <p:nvPr>
            <p:ph idx="1" type="body"/>
          </p:nvPr>
        </p:nvSpPr>
        <p:spPr>
          <a:xfrm>
            <a:off x="1135275" y="1100600"/>
            <a:ext cx="7371600" cy="3527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0850" lvl="0" marL="457200" rtl="0" algn="l">
              <a:spcBef>
                <a:spcPts val="500"/>
              </a:spcBef>
              <a:spcAft>
                <a:spcPts val="0"/>
              </a:spcAft>
              <a:buClr>
                <a:srgbClr val="004C9B"/>
              </a:buClr>
              <a:buSzPts val="3500"/>
              <a:buFont typeface="Calibri"/>
              <a:buAutoNum type="arabicPeriod"/>
            </a:pPr>
            <a:r>
              <a:rPr lang="en" sz="2700">
                <a:latin typeface="Calibri"/>
                <a:ea typeface="Calibri"/>
                <a:cs typeface="Calibri"/>
                <a:sym typeface="Calibri"/>
              </a:rPr>
              <a:t>There are </a:t>
            </a:r>
            <a:r>
              <a:rPr b="1" lang="en" sz="2700">
                <a:latin typeface="Calibri"/>
                <a:ea typeface="Calibri"/>
                <a:cs typeface="Calibri"/>
                <a:sym typeface="Calibri"/>
              </a:rPr>
              <a:t>always</a:t>
            </a:r>
            <a:r>
              <a:rPr lang="en" sz="2700">
                <a:latin typeface="Calibri"/>
                <a:ea typeface="Calibri"/>
                <a:cs typeface="Calibri"/>
                <a:sym typeface="Calibri"/>
              </a:rPr>
              <a:t> alternative choices to cheating </a:t>
            </a:r>
            <a:endParaRPr sz="2700">
              <a:latin typeface="Calibri"/>
              <a:ea typeface="Calibri"/>
              <a:cs typeface="Calibri"/>
              <a:sym typeface="Calibri"/>
            </a:endParaRPr>
          </a:p>
          <a:p>
            <a:pPr indent="-450850" lvl="0" marL="457200" rtl="0" algn="l">
              <a:spcBef>
                <a:spcPts val="0"/>
              </a:spcBef>
              <a:spcAft>
                <a:spcPts val="0"/>
              </a:spcAft>
              <a:buClr>
                <a:srgbClr val="004C9B"/>
              </a:buClr>
              <a:buSzPts val="3500"/>
              <a:buFont typeface="Calibri"/>
              <a:buAutoNum type="arabicPeriod"/>
            </a:pPr>
            <a:r>
              <a:rPr lang="en" sz="2700">
                <a:latin typeface="Calibri"/>
                <a:ea typeface="Calibri"/>
                <a:cs typeface="Calibri"/>
                <a:sym typeface="Calibri"/>
              </a:rPr>
              <a:t>Course Outlines</a:t>
            </a:r>
            <a:endParaRPr sz="2700">
              <a:latin typeface="Calibri"/>
              <a:ea typeface="Calibri"/>
              <a:cs typeface="Calibri"/>
              <a:sym typeface="Calibri"/>
            </a:endParaRPr>
          </a:p>
          <a:p>
            <a:pPr indent="-374650" lvl="1" marL="914400" rtl="0" algn="l">
              <a:spcBef>
                <a:spcPts val="0"/>
              </a:spcBef>
              <a:spcAft>
                <a:spcPts val="0"/>
              </a:spcAft>
              <a:buSzPts val="2300"/>
              <a:buFont typeface="Calibri"/>
              <a:buChar char="•"/>
            </a:pPr>
            <a:r>
              <a:rPr lang="en" sz="2300">
                <a:latin typeface="Calibri"/>
                <a:ea typeface="Calibri"/>
                <a:cs typeface="Calibri"/>
                <a:sym typeface="Calibri"/>
              </a:rPr>
              <a:t>Review &amp; note key dates and expectations</a:t>
            </a:r>
            <a:endParaRPr sz="2300">
              <a:latin typeface="Calibri"/>
              <a:ea typeface="Calibri"/>
              <a:cs typeface="Calibri"/>
              <a:sym typeface="Calibri"/>
            </a:endParaRPr>
          </a:p>
          <a:p>
            <a:pPr indent="-450850" lvl="0" marL="457200" rtl="0" algn="l">
              <a:spcBef>
                <a:spcPts val="0"/>
              </a:spcBef>
              <a:spcAft>
                <a:spcPts val="0"/>
              </a:spcAft>
              <a:buClr>
                <a:srgbClr val="004C9B"/>
              </a:buClr>
              <a:buSzPts val="3500"/>
              <a:buFont typeface="Calibri"/>
              <a:buAutoNum type="arabicPeriod"/>
            </a:pPr>
            <a:r>
              <a:rPr lang="en" sz="2700">
                <a:latin typeface="Calibri"/>
                <a:ea typeface="Calibri"/>
                <a:cs typeface="Calibri"/>
                <a:sym typeface="Calibri"/>
              </a:rPr>
              <a:t>Be Proactive!</a:t>
            </a:r>
            <a:endParaRPr sz="2700">
              <a:latin typeface="Calibri"/>
              <a:ea typeface="Calibri"/>
              <a:cs typeface="Calibri"/>
              <a:sym typeface="Calibri"/>
            </a:endParaRPr>
          </a:p>
          <a:p>
            <a:pPr indent="-374650" lvl="1" marL="914400" rtl="0" algn="l">
              <a:spcBef>
                <a:spcPts val="0"/>
              </a:spcBef>
              <a:spcAft>
                <a:spcPts val="0"/>
              </a:spcAft>
              <a:buSzPts val="2300"/>
              <a:buFont typeface="Calibri"/>
              <a:buChar char="•"/>
            </a:pPr>
            <a:r>
              <a:rPr lang="en" sz="2300">
                <a:latin typeface="Calibri"/>
                <a:ea typeface="Calibri"/>
                <a:cs typeface="Calibri"/>
                <a:sym typeface="Calibri"/>
              </a:rPr>
              <a:t>Reflect on past habits and seek help in pursuit of future goals</a:t>
            </a:r>
            <a:endParaRPr sz="2300">
              <a:latin typeface="Calibri"/>
              <a:ea typeface="Calibri"/>
              <a:cs typeface="Calibri"/>
              <a:sym typeface="Calibri"/>
            </a:endParaRPr>
          </a:p>
          <a:p>
            <a:pPr indent="-450850" lvl="0" marL="457200" rtl="0" algn="l">
              <a:spcBef>
                <a:spcPts val="0"/>
              </a:spcBef>
              <a:spcAft>
                <a:spcPts val="0"/>
              </a:spcAft>
              <a:buClr>
                <a:srgbClr val="004C9B"/>
              </a:buClr>
              <a:buSzPts val="3500"/>
              <a:buFont typeface="Calibri"/>
              <a:buAutoNum type="arabicPeriod"/>
            </a:pPr>
            <a:r>
              <a:rPr lang="en" sz="2700">
                <a:latin typeface="Calibri"/>
                <a:ea typeface="Calibri"/>
                <a:cs typeface="Calibri"/>
                <a:sym typeface="Calibri"/>
              </a:rPr>
              <a:t>Ask Questions?</a:t>
            </a:r>
            <a:endParaRPr sz="2700">
              <a:latin typeface="Calibri"/>
              <a:ea typeface="Calibri"/>
              <a:cs typeface="Calibri"/>
              <a:sym typeface="Calibri"/>
            </a:endParaRPr>
          </a:p>
          <a:p>
            <a:pPr indent="-374650" lvl="1" marL="914400" rtl="0" algn="l">
              <a:spcBef>
                <a:spcPts val="0"/>
              </a:spcBef>
              <a:spcAft>
                <a:spcPts val="0"/>
              </a:spcAft>
              <a:buSzPts val="2300"/>
              <a:buFont typeface="Calibri"/>
              <a:buChar char="•"/>
            </a:pPr>
            <a:r>
              <a:rPr lang="en" sz="2300">
                <a:latin typeface="Calibri"/>
                <a:ea typeface="Calibri"/>
                <a:cs typeface="Calibri"/>
                <a:sym typeface="Calibri"/>
              </a:rPr>
              <a:t>Seek clarity &amp; perspective from trusted sources</a:t>
            </a:r>
            <a:endParaRPr sz="2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50"/>
          <p:cNvSpPr txBox="1"/>
          <p:nvPr>
            <p:ph type="ctrTitle"/>
          </p:nvPr>
        </p:nvSpPr>
        <p:spPr>
          <a:xfrm>
            <a:off x="4321425" y="2854088"/>
            <a:ext cx="4670100" cy="1463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How Concerns of Academic Misconduct are Addressed at TMU</a:t>
            </a:r>
            <a:endParaRPr sz="3300"/>
          </a:p>
        </p:txBody>
      </p:sp>
      <p:pic>
        <p:nvPicPr>
          <p:cNvPr id="275" name="Google Shape;275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200" y="4238534"/>
            <a:ext cx="2225925" cy="712988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50"/>
          <p:cNvSpPr txBox="1"/>
          <p:nvPr>
            <p:ph idx="1" type="subTitle"/>
          </p:nvPr>
        </p:nvSpPr>
        <p:spPr>
          <a:xfrm>
            <a:off x="4321425" y="4206919"/>
            <a:ext cx="4670100" cy="8043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51"/>
          <p:cNvSpPr txBox="1"/>
          <p:nvPr>
            <p:ph idx="12" type="sldNum"/>
          </p:nvPr>
        </p:nvSpPr>
        <p:spPr>
          <a:xfrm>
            <a:off x="8373883" y="4673601"/>
            <a:ext cx="330300" cy="273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83" name="Google Shape;283;p51"/>
          <p:cNvSpPr txBox="1"/>
          <p:nvPr>
            <p:ph type="title"/>
          </p:nvPr>
        </p:nvSpPr>
        <p:spPr>
          <a:xfrm>
            <a:off x="310350" y="294300"/>
            <a:ext cx="8328600" cy="80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4C9B"/>
                </a:solidFill>
              </a:rPr>
              <a:t>If there is a Concern or Suspicion</a:t>
            </a:r>
            <a:endParaRPr sz="3000"/>
          </a:p>
        </p:txBody>
      </p:sp>
      <p:pic>
        <p:nvPicPr>
          <p:cNvPr id="284" name="Google Shape;284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200" y="4337925"/>
            <a:ext cx="2225925" cy="712988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51"/>
          <p:cNvSpPr txBox="1"/>
          <p:nvPr>
            <p:ph idx="1" type="body"/>
          </p:nvPr>
        </p:nvSpPr>
        <p:spPr>
          <a:xfrm>
            <a:off x="426100" y="799350"/>
            <a:ext cx="8328600" cy="315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200"/>
              <a:buFont typeface="Calibri"/>
              <a:buChar char="•"/>
            </a:pPr>
            <a:r>
              <a:rPr lang="en" sz="2200">
                <a:latin typeface="Calibri"/>
                <a:ea typeface="Calibri"/>
                <a:cs typeface="Calibri"/>
                <a:sym typeface="Calibri"/>
              </a:rPr>
              <a:t>Brought forward by your professor or referred to the AIO by a third party (“whistleblower”)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Calibri"/>
              <a:buChar char="•"/>
            </a:pPr>
            <a:r>
              <a:rPr lang="en" sz="2200">
                <a:latin typeface="Calibri"/>
                <a:ea typeface="Calibri"/>
                <a:cs typeface="Calibri"/>
                <a:sym typeface="Calibri"/>
              </a:rPr>
              <a:t>Students are offered an opportunity to engage in a respectful, non-adversarial conversation—“So what happened?”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indent="-368300" lvl="1" marL="9144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Calibri"/>
              <a:buChar char="•"/>
            </a:pPr>
            <a:r>
              <a:rPr lang="en" sz="2200">
                <a:latin typeface="Calibri"/>
                <a:ea typeface="Calibri"/>
                <a:cs typeface="Calibri"/>
                <a:sym typeface="Calibri"/>
              </a:rPr>
              <a:t>Non-facilitated discussion (NFD) or Facilitated discussion (FD)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Calibri"/>
              <a:buChar char="•"/>
            </a:pPr>
            <a:r>
              <a:rPr lang="en" sz="2200">
                <a:latin typeface="Calibri"/>
                <a:ea typeface="Calibri"/>
                <a:cs typeface="Calibri"/>
                <a:sym typeface="Calibri"/>
              </a:rPr>
              <a:t>Students can consult with a </a:t>
            </a:r>
            <a:r>
              <a:rPr b="1" lang="en" sz="2200">
                <a:latin typeface="Calibri"/>
                <a:ea typeface="Calibri"/>
                <a:cs typeface="Calibri"/>
                <a:sym typeface="Calibri"/>
              </a:rPr>
              <a:t>student advocate</a:t>
            </a:r>
            <a:r>
              <a:rPr lang="en" sz="2200">
                <a:latin typeface="Calibri"/>
                <a:ea typeface="Calibri"/>
                <a:cs typeface="Calibri"/>
                <a:sym typeface="Calibri"/>
              </a:rPr>
              <a:t> (TMSU or TMAPS approved) or bring a </a:t>
            </a:r>
            <a:r>
              <a:rPr b="1" lang="en" sz="2200">
                <a:latin typeface="Calibri"/>
                <a:ea typeface="Calibri"/>
                <a:cs typeface="Calibri"/>
                <a:sym typeface="Calibri"/>
              </a:rPr>
              <a:t>support person</a:t>
            </a:r>
            <a:endParaRPr b="1" sz="2200"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Calibri"/>
              <a:buChar char="•"/>
            </a:pPr>
            <a:r>
              <a:rPr lang="en" sz="2200">
                <a:latin typeface="Calibri"/>
                <a:ea typeface="Calibri"/>
                <a:cs typeface="Calibri"/>
                <a:sym typeface="Calibri"/>
              </a:rPr>
              <a:t>Substantiating documents are shared in advance, with </a:t>
            </a:r>
            <a:r>
              <a:rPr b="1" lang="en" sz="2200">
                <a:latin typeface="Calibri"/>
                <a:ea typeface="Calibri"/>
                <a:cs typeface="Calibri"/>
                <a:sym typeface="Calibri"/>
              </a:rPr>
              <a:t>both</a:t>
            </a:r>
            <a:r>
              <a:rPr lang="en" sz="2200">
                <a:latin typeface="Calibri"/>
                <a:ea typeface="Calibri"/>
                <a:cs typeface="Calibri"/>
                <a:sym typeface="Calibri"/>
              </a:rPr>
              <a:t> parties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rtl="0" algn="l">
              <a:lnSpc>
                <a:spcPct val="80000"/>
              </a:lnSpc>
              <a:spcBef>
                <a:spcPts val="1000"/>
              </a:spcBef>
              <a:spcAft>
                <a:spcPts val="1000"/>
              </a:spcAft>
              <a:buSzPts val="2200"/>
              <a:buFont typeface="Calibri"/>
              <a:buChar char="•"/>
            </a:pPr>
            <a:r>
              <a:rPr lang="en" sz="2200">
                <a:latin typeface="Calibri"/>
                <a:ea typeface="Calibri"/>
                <a:cs typeface="Calibri"/>
                <a:sym typeface="Calibri"/>
              </a:rPr>
              <a:t>Your instructor (sometimes a different professor) is your decision-maker. Decisions are made on a </a:t>
            </a:r>
            <a:r>
              <a:rPr b="1" lang="en" sz="2200">
                <a:latin typeface="Calibri"/>
                <a:ea typeface="Calibri"/>
                <a:cs typeface="Calibri"/>
                <a:sym typeface="Calibri"/>
              </a:rPr>
              <a:t>balance of </a:t>
            </a:r>
            <a:r>
              <a:rPr b="1" lang="en" sz="2200">
                <a:latin typeface="Calibri"/>
                <a:ea typeface="Calibri"/>
                <a:cs typeface="Calibri"/>
                <a:sym typeface="Calibri"/>
              </a:rPr>
              <a:t>probabilities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2"/>
          <p:cNvSpPr txBox="1"/>
          <p:nvPr>
            <p:ph idx="12" type="sldNum"/>
          </p:nvPr>
        </p:nvSpPr>
        <p:spPr>
          <a:xfrm>
            <a:off x="8373883" y="4673601"/>
            <a:ext cx="330300" cy="273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92" name="Google Shape;292;p52"/>
          <p:cNvSpPr txBox="1"/>
          <p:nvPr>
            <p:ph type="title"/>
          </p:nvPr>
        </p:nvSpPr>
        <p:spPr>
          <a:xfrm>
            <a:off x="310350" y="294300"/>
            <a:ext cx="8328600" cy="80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4C9B"/>
                </a:solidFill>
              </a:rPr>
              <a:t>Penalties and Other Consequences</a:t>
            </a:r>
            <a:endParaRPr sz="3000"/>
          </a:p>
        </p:txBody>
      </p:sp>
      <p:pic>
        <p:nvPicPr>
          <p:cNvPr id="293" name="Google Shape;293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200" y="4337925"/>
            <a:ext cx="2225925" cy="712988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52"/>
          <p:cNvSpPr txBox="1"/>
          <p:nvPr>
            <p:ph idx="1" type="body"/>
          </p:nvPr>
        </p:nvSpPr>
        <p:spPr>
          <a:xfrm>
            <a:off x="426100" y="875550"/>
            <a:ext cx="8328600" cy="315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Academic </a:t>
            </a: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Penalties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Calibri"/>
              <a:buChar char="•"/>
            </a:pP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Minimum grade reduction on assessment (up to a zero)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Calibri"/>
              <a:buChar char="•"/>
            </a:pP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Possible course grade reduction (if indicated on course outline)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Calibri"/>
              <a:buChar char="•"/>
            </a:pP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A grade of “F” in the course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Calibri"/>
              <a:buChar char="•"/>
            </a:pP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Other </a:t>
            </a: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possibilities</a:t>
            </a: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: disciplinary suspension (DS), withdrawal, expulsion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Calibri"/>
              <a:buChar char="•"/>
            </a:pP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Students maintain a right to appeal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Educational Consequences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Calibri"/>
              <a:buChar char="•"/>
            </a:pP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Educational requirements (mandatory learning workshops, quiz)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lnSpc>
                <a:spcPct val="80000"/>
              </a:lnSpc>
              <a:spcBef>
                <a:spcPts val="1000"/>
              </a:spcBef>
              <a:spcAft>
                <a:spcPts val="1000"/>
              </a:spcAft>
              <a:buSzPts val="2000"/>
              <a:buFont typeface="Calibri"/>
              <a:buChar char="•"/>
            </a:pP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Non-completion may affect graduation or return to studies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52"/>
          <p:cNvSpPr txBox="1"/>
          <p:nvPr/>
        </p:nvSpPr>
        <p:spPr>
          <a:xfrm>
            <a:off x="2387675" y="4180324"/>
            <a:ext cx="5986200" cy="5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(Senate Policy 60, Toronto Metropolitan University, 2019, Section 7, 8 and 9)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53"/>
          <p:cNvSpPr txBox="1"/>
          <p:nvPr>
            <p:ph idx="12" type="sldNum"/>
          </p:nvPr>
        </p:nvSpPr>
        <p:spPr>
          <a:xfrm>
            <a:off x="8373883" y="4673601"/>
            <a:ext cx="330300" cy="273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02" name="Google Shape;302;p53"/>
          <p:cNvSpPr txBox="1"/>
          <p:nvPr>
            <p:ph type="title"/>
          </p:nvPr>
        </p:nvSpPr>
        <p:spPr>
          <a:xfrm>
            <a:off x="310350" y="294300"/>
            <a:ext cx="8328600" cy="80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4C9B"/>
                </a:solidFill>
              </a:rPr>
              <a:t>“What should I Do?” </a:t>
            </a:r>
            <a:r>
              <a:rPr lang="en" sz="3000">
                <a:solidFill>
                  <a:srgbClr val="004C9B"/>
                </a:solidFill>
              </a:rPr>
              <a:t>If there is a Concern</a:t>
            </a:r>
            <a:endParaRPr sz="3000"/>
          </a:p>
        </p:txBody>
      </p:sp>
      <p:pic>
        <p:nvPicPr>
          <p:cNvPr id="303" name="Google Shape;303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200" y="4337925"/>
            <a:ext cx="2225925" cy="712988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53"/>
          <p:cNvSpPr txBox="1"/>
          <p:nvPr>
            <p:ph idx="1" type="body"/>
          </p:nvPr>
        </p:nvSpPr>
        <p:spPr>
          <a:xfrm>
            <a:off x="426100" y="951750"/>
            <a:ext cx="8328600" cy="315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200"/>
              <a:buFont typeface="Calibri"/>
              <a:buChar char="•"/>
            </a:pPr>
            <a:r>
              <a:rPr lang="en" sz="2200">
                <a:latin typeface="Calibri"/>
                <a:ea typeface="Calibri"/>
                <a:cs typeface="Calibri"/>
                <a:sym typeface="Calibri"/>
              </a:rPr>
              <a:t>Make time to understand the </a:t>
            </a:r>
            <a:br>
              <a:rPr lang="en" sz="2200">
                <a:latin typeface="Calibri"/>
                <a:ea typeface="Calibri"/>
                <a:cs typeface="Calibri"/>
                <a:sym typeface="Calibri"/>
              </a:rPr>
            </a:br>
            <a:r>
              <a:rPr lang="en" sz="2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process &amp; consequences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Calibri"/>
              <a:buChar char="•"/>
            </a:pPr>
            <a:r>
              <a:rPr lang="en" sz="2200">
                <a:latin typeface="Calibri"/>
                <a:ea typeface="Calibri"/>
                <a:cs typeface="Calibri"/>
                <a:sym typeface="Calibri"/>
              </a:rPr>
              <a:t>Prepare documents and files,</a:t>
            </a:r>
            <a:br>
              <a:rPr lang="en" sz="2200">
                <a:latin typeface="Calibri"/>
                <a:ea typeface="Calibri"/>
                <a:cs typeface="Calibri"/>
                <a:sym typeface="Calibri"/>
              </a:rPr>
            </a:br>
            <a:r>
              <a:rPr lang="en" sz="2200"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lang="en" sz="2200">
                <a:latin typeface="Calibri"/>
                <a:ea typeface="Calibri"/>
                <a:cs typeface="Calibri"/>
                <a:sym typeface="Calibri"/>
              </a:rPr>
              <a:t>ncluding version histories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Calibri"/>
              <a:buChar char="•"/>
            </a:pPr>
            <a:r>
              <a:rPr lang="en" sz="2200">
                <a:latin typeface="Calibri"/>
                <a:ea typeface="Calibri"/>
                <a:cs typeface="Calibri"/>
                <a:sym typeface="Calibri"/>
              </a:rPr>
              <a:t>Be honest, truthful, and </a:t>
            </a:r>
            <a:br>
              <a:rPr lang="en" sz="2200">
                <a:latin typeface="Calibri"/>
                <a:ea typeface="Calibri"/>
                <a:cs typeface="Calibri"/>
                <a:sym typeface="Calibri"/>
              </a:rPr>
            </a:br>
            <a:r>
              <a:rPr lang="en" sz="2200">
                <a:latin typeface="Calibri"/>
                <a:ea typeface="Calibri"/>
                <a:cs typeface="Calibri"/>
                <a:sym typeface="Calibri"/>
              </a:rPr>
              <a:t>courageous: admit; learn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rtl="0" algn="l">
              <a:lnSpc>
                <a:spcPct val="80000"/>
              </a:lnSpc>
              <a:spcBef>
                <a:spcPts val="1000"/>
              </a:spcBef>
              <a:spcAft>
                <a:spcPts val="1000"/>
              </a:spcAft>
              <a:buSzPts val="2200"/>
              <a:buFont typeface="Calibri"/>
              <a:buChar char="•"/>
            </a:pPr>
            <a:r>
              <a:rPr lang="en" sz="2200">
                <a:latin typeface="Calibri"/>
                <a:ea typeface="Calibri"/>
                <a:cs typeface="Calibri"/>
                <a:sym typeface="Calibri"/>
              </a:rPr>
              <a:t>Integrity now matters for </a:t>
            </a:r>
            <a:br>
              <a:rPr lang="en" sz="2200">
                <a:latin typeface="Calibri"/>
                <a:ea typeface="Calibri"/>
                <a:cs typeface="Calibri"/>
                <a:sym typeface="Calibri"/>
              </a:rPr>
            </a:br>
            <a:r>
              <a:rPr lang="en" sz="2200"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lang="en" sz="2200">
                <a:latin typeface="Calibri"/>
                <a:ea typeface="Calibri"/>
                <a:cs typeface="Calibri"/>
                <a:sym typeface="Calibri"/>
              </a:rPr>
              <a:t>uture </a:t>
            </a:r>
            <a:r>
              <a:rPr lang="en" sz="2200">
                <a:latin typeface="Calibri"/>
                <a:ea typeface="Calibri"/>
                <a:cs typeface="Calibri"/>
                <a:sym typeface="Calibri"/>
              </a:rPr>
              <a:t>p</a:t>
            </a:r>
            <a:r>
              <a:rPr lang="en" sz="2200">
                <a:latin typeface="Calibri"/>
                <a:ea typeface="Calibri"/>
                <a:cs typeface="Calibri"/>
                <a:sym typeface="Calibri"/>
              </a:rPr>
              <a:t>rofessional identity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53"/>
          <p:cNvSpPr txBox="1"/>
          <p:nvPr/>
        </p:nvSpPr>
        <p:spPr>
          <a:xfrm>
            <a:off x="3907075" y="4050300"/>
            <a:ext cx="5740200" cy="10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(International Centre for Academic Integrity, 2021; Toronto Metropolitan University, 2019)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53"/>
          <p:cNvSpPr/>
          <p:nvPr/>
        </p:nvSpPr>
        <p:spPr>
          <a:xfrm>
            <a:off x="6219853" y="1098670"/>
            <a:ext cx="1454212" cy="1309155"/>
          </a:xfrm>
          <a:custGeom>
            <a:rect b="b" l="l" r="r" t="t"/>
            <a:pathLst>
              <a:path extrusionOk="0" h="7232" w="7519">
                <a:moveTo>
                  <a:pt x="24" y="0"/>
                </a:moveTo>
                <a:lnTo>
                  <a:pt x="1447" y="2583"/>
                </a:lnTo>
                <a:lnTo>
                  <a:pt x="1" y="5257"/>
                </a:lnTo>
                <a:cubicBezTo>
                  <a:pt x="1252" y="5418"/>
                  <a:pt x="2365" y="6141"/>
                  <a:pt x="2996" y="7231"/>
                </a:cubicBezTo>
                <a:lnTo>
                  <a:pt x="5958" y="7151"/>
                </a:lnTo>
                <a:lnTo>
                  <a:pt x="7518" y="4580"/>
                </a:lnTo>
                <a:cubicBezTo>
                  <a:pt x="5946" y="1894"/>
                  <a:pt x="3134" y="184"/>
                  <a:pt x="24" y="0"/>
                </a:cubicBezTo>
                <a:close/>
              </a:path>
            </a:pathLst>
          </a:custGeom>
          <a:solidFill>
            <a:srgbClr val="CFD9E0"/>
          </a:solidFill>
          <a:ln>
            <a:noFill/>
          </a:ln>
        </p:spPr>
        <p:txBody>
          <a:bodyPr anchorCtr="0" anchor="ctr" bIns="72350" lIns="72350" spcFirstLastPara="1" rIns="72350" wrap="square" tIns="72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62">
                <a:latin typeface="Epilogue"/>
                <a:ea typeface="Epilogue"/>
                <a:cs typeface="Epilogue"/>
                <a:sym typeface="Epilogue"/>
              </a:rPr>
              <a:t>Trust</a:t>
            </a:r>
            <a:endParaRPr b="1" sz="1662">
              <a:latin typeface="Epilogue"/>
              <a:ea typeface="Epilogue"/>
              <a:cs typeface="Epilogue"/>
              <a:sym typeface="Epilogue"/>
            </a:endParaRPr>
          </a:p>
        </p:txBody>
      </p:sp>
      <p:sp>
        <p:nvSpPr>
          <p:cNvPr id="307" name="Google Shape;307;p53"/>
          <p:cNvSpPr/>
          <p:nvPr/>
        </p:nvSpPr>
        <p:spPr>
          <a:xfrm>
            <a:off x="6801432" y="2023169"/>
            <a:ext cx="1198918" cy="1593722"/>
          </a:xfrm>
          <a:custGeom>
            <a:rect b="b" l="l" r="r" t="t"/>
            <a:pathLst>
              <a:path extrusionOk="0" h="8804" w="6199">
                <a:moveTo>
                  <a:pt x="4798" y="1"/>
                </a:moveTo>
                <a:lnTo>
                  <a:pt x="3249" y="2549"/>
                </a:lnTo>
                <a:lnTo>
                  <a:pt x="242" y="2629"/>
                </a:lnTo>
                <a:cubicBezTo>
                  <a:pt x="724" y="3800"/>
                  <a:pt x="644" y="5131"/>
                  <a:pt x="1" y="6221"/>
                </a:cubicBezTo>
                <a:lnTo>
                  <a:pt x="1550" y="8746"/>
                </a:lnTo>
                <a:lnTo>
                  <a:pt x="4557" y="8804"/>
                </a:lnTo>
                <a:cubicBezTo>
                  <a:pt x="6107" y="6095"/>
                  <a:pt x="6199" y="2790"/>
                  <a:pt x="4798" y="1"/>
                </a:cubicBezTo>
                <a:close/>
              </a:path>
            </a:pathLst>
          </a:custGeom>
          <a:solidFill>
            <a:srgbClr val="A5B7C6"/>
          </a:solidFill>
          <a:ln>
            <a:noFill/>
          </a:ln>
        </p:spPr>
        <p:txBody>
          <a:bodyPr anchorCtr="0" anchor="ctr" bIns="72350" lIns="72350" spcFirstLastPara="1" rIns="72350" wrap="square" tIns="72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62">
                <a:latin typeface="Epilogue"/>
                <a:ea typeface="Epilogue"/>
                <a:cs typeface="Epilogue"/>
                <a:sym typeface="Epilogue"/>
              </a:rPr>
              <a:t>Fairness</a:t>
            </a:r>
            <a:endParaRPr b="1" sz="1662">
              <a:latin typeface="Epilogue"/>
              <a:ea typeface="Epilogue"/>
              <a:cs typeface="Epilogue"/>
              <a:sym typeface="Epilogue"/>
            </a:endParaRPr>
          </a:p>
        </p:txBody>
      </p:sp>
      <p:sp>
        <p:nvSpPr>
          <p:cNvPr id="308" name="Google Shape;308;p53"/>
          <p:cNvSpPr/>
          <p:nvPr/>
        </p:nvSpPr>
        <p:spPr>
          <a:xfrm>
            <a:off x="4623845" y="1096498"/>
            <a:ext cx="1762693" cy="1240547"/>
          </a:xfrm>
          <a:custGeom>
            <a:rect b="b" l="l" r="r" t="t"/>
            <a:pathLst>
              <a:path extrusionOk="0" h="6853" w="9114">
                <a:moveTo>
                  <a:pt x="7690" y="1"/>
                </a:moveTo>
                <a:cubicBezTo>
                  <a:pt x="4592" y="24"/>
                  <a:pt x="1711" y="1585"/>
                  <a:pt x="1" y="4156"/>
                </a:cubicBezTo>
                <a:lnTo>
                  <a:pt x="2904" y="4225"/>
                </a:lnTo>
                <a:lnTo>
                  <a:pt x="4511" y="6853"/>
                </a:lnTo>
                <a:cubicBezTo>
                  <a:pt x="5257" y="5854"/>
                  <a:pt x="6428" y="5258"/>
                  <a:pt x="7679" y="5235"/>
                </a:cubicBezTo>
                <a:lnTo>
                  <a:pt x="9114" y="2606"/>
                </a:lnTo>
                <a:lnTo>
                  <a:pt x="7690" y="1"/>
                </a:lnTo>
                <a:close/>
              </a:path>
            </a:pathLst>
          </a:custGeom>
          <a:solidFill>
            <a:srgbClr val="F8FAFB"/>
          </a:solidFill>
          <a:ln>
            <a:noFill/>
          </a:ln>
        </p:spPr>
        <p:txBody>
          <a:bodyPr anchorCtr="0" anchor="ctr" bIns="72350" lIns="72350" spcFirstLastPara="1" rIns="72350" wrap="square" tIns="72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62">
                <a:latin typeface="Epilogue"/>
                <a:ea typeface="Epilogue"/>
                <a:cs typeface="Epilogue"/>
                <a:sym typeface="Epilogue"/>
              </a:rPr>
              <a:t>Honesty</a:t>
            </a:r>
            <a:endParaRPr b="1" sz="1662">
              <a:latin typeface="Epilogue"/>
              <a:ea typeface="Epilogue"/>
              <a:cs typeface="Epilogue"/>
              <a:sym typeface="Epilogue"/>
            </a:endParaRPr>
          </a:p>
        </p:txBody>
      </p:sp>
      <p:sp>
        <p:nvSpPr>
          <p:cNvPr id="309" name="Google Shape;309;p53"/>
          <p:cNvSpPr/>
          <p:nvPr/>
        </p:nvSpPr>
        <p:spPr>
          <a:xfrm>
            <a:off x="4244377" y="1944242"/>
            <a:ext cx="1189828" cy="1581232"/>
          </a:xfrm>
          <a:custGeom>
            <a:rect b="b" l="l" r="r" t="t"/>
            <a:pathLst>
              <a:path extrusionOk="0" h="8735" w="6152">
                <a:moveTo>
                  <a:pt x="1641" y="1"/>
                </a:moveTo>
                <a:cubicBezTo>
                  <a:pt x="103" y="2686"/>
                  <a:pt x="0" y="5957"/>
                  <a:pt x="1366" y="8735"/>
                </a:cubicBezTo>
                <a:lnTo>
                  <a:pt x="2869" y="6244"/>
                </a:lnTo>
                <a:lnTo>
                  <a:pt x="5957" y="6164"/>
                </a:lnTo>
                <a:cubicBezTo>
                  <a:pt x="5486" y="5016"/>
                  <a:pt x="5555" y="3731"/>
                  <a:pt x="6152" y="2640"/>
                </a:cubicBezTo>
                <a:lnTo>
                  <a:pt x="4568" y="58"/>
                </a:lnTo>
                <a:lnTo>
                  <a:pt x="1641" y="1"/>
                </a:lnTo>
                <a:close/>
              </a:path>
            </a:pathLst>
          </a:custGeom>
          <a:solidFill>
            <a:srgbClr val="35656D"/>
          </a:solidFill>
          <a:ln>
            <a:noFill/>
          </a:ln>
        </p:spPr>
        <p:txBody>
          <a:bodyPr anchorCtr="0" anchor="ctr" bIns="72350" lIns="72350" spcFirstLastPara="1" rIns="72350" wrap="square" tIns="72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62">
                <a:solidFill>
                  <a:schemeClr val="lt2"/>
                </a:solidFill>
                <a:latin typeface="Epilogue"/>
                <a:ea typeface="Epilogue"/>
                <a:cs typeface="Epilogue"/>
                <a:sym typeface="Epilogue"/>
              </a:rPr>
              <a:t>Courage</a:t>
            </a:r>
            <a:endParaRPr b="1" sz="1662">
              <a:solidFill>
                <a:schemeClr val="lt2"/>
              </a:solidFill>
              <a:latin typeface="Epilogue"/>
              <a:ea typeface="Epilogue"/>
              <a:cs typeface="Epilogue"/>
              <a:sym typeface="Epilogue"/>
            </a:endParaRPr>
          </a:p>
        </p:txBody>
      </p:sp>
      <p:sp>
        <p:nvSpPr>
          <p:cNvPr id="310" name="Google Shape;310;p53"/>
          <p:cNvSpPr/>
          <p:nvPr/>
        </p:nvSpPr>
        <p:spPr>
          <a:xfrm>
            <a:off x="4563888" y="3151323"/>
            <a:ext cx="1445316" cy="1309155"/>
          </a:xfrm>
          <a:custGeom>
            <a:rect b="b" l="l" r="r" t="t"/>
            <a:pathLst>
              <a:path extrusionOk="0" h="7232" w="7473">
                <a:moveTo>
                  <a:pt x="4546" y="1"/>
                </a:moveTo>
                <a:lnTo>
                  <a:pt x="1516" y="81"/>
                </a:lnTo>
                <a:lnTo>
                  <a:pt x="1" y="2583"/>
                </a:lnTo>
                <a:cubicBezTo>
                  <a:pt x="1550" y="5280"/>
                  <a:pt x="4339" y="7025"/>
                  <a:pt x="7438" y="7232"/>
                </a:cubicBezTo>
                <a:lnTo>
                  <a:pt x="6026" y="4649"/>
                </a:lnTo>
                <a:lnTo>
                  <a:pt x="7472" y="1964"/>
                </a:lnTo>
                <a:cubicBezTo>
                  <a:pt x="6256" y="1791"/>
                  <a:pt x="5177" y="1068"/>
                  <a:pt x="4546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anchorCtr="0" anchor="ctr" bIns="72350" lIns="72350" spcFirstLastPara="1" rIns="72350" wrap="square" tIns="72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62">
                <a:solidFill>
                  <a:schemeClr val="lt1"/>
                </a:solidFill>
                <a:latin typeface="Epilogue"/>
                <a:ea typeface="Epilogue"/>
                <a:cs typeface="Epilogue"/>
                <a:sym typeface="Epilogue"/>
              </a:rPr>
              <a:t>Respect</a:t>
            </a:r>
            <a:endParaRPr b="1" sz="1425">
              <a:solidFill>
                <a:schemeClr val="lt1"/>
              </a:solidFill>
              <a:latin typeface="Epilogue"/>
              <a:ea typeface="Epilogue"/>
              <a:cs typeface="Epilogue"/>
              <a:sym typeface="Epilogue"/>
            </a:endParaRPr>
          </a:p>
        </p:txBody>
      </p:sp>
      <p:sp>
        <p:nvSpPr>
          <p:cNvPr id="311" name="Google Shape;311;p53"/>
          <p:cNvSpPr/>
          <p:nvPr/>
        </p:nvSpPr>
        <p:spPr>
          <a:xfrm>
            <a:off x="5840385" y="3234595"/>
            <a:ext cx="1780293" cy="1228057"/>
          </a:xfrm>
          <a:custGeom>
            <a:rect b="b" l="l" r="r" t="t"/>
            <a:pathLst>
              <a:path extrusionOk="0" h="6784" w="9205">
                <a:moveTo>
                  <a:pt x="4649" y="0"/>
                </a:moveTo>
                <a:cubicBezTo>
                  <a:pt x="3880" y="976"/>
                  <a:pt x="2697" y="1549"/>
                  <a:pt x="1446" y="1549"/>
                </a:cubicBezTo>
                <a:lnTo>
                  <a:pt x="1435" y="1549"/>
                </a:lnTo>
                <a:lnTo>
                  <a:pt x="0" y="4189"/>
                </a:lnTo>
                <a:lnTo>
                  <a:pt x="1435" y="6783"/>
                </a:lnTo>
                <a:lnTo>
                  <a:pt x="1446" y="6783"/>
                </a:lnTo>
                <a:cubicBezTo>
                  <a:pt x="1458" y="6783"/>
                  <a:pt x="1469" y="6783"/>
                  <a:pt x="1481" y="6783"/>
                </a:cubicBezTo>
                <a:cubicBezTo>
                  <a:pt x="4589" y="6783"/>
                  <a:pt x="7490" y="5224"/>
                  <a:pt x="9205" y="2628"/>
                </a:cubicBezTo>
                <a:lnTo>
                  <a:pt x="6221" y="2559"/>
                </a:lnTo>
                <a:lnTo>
                  <a:pt x="4649" y="0"/>
                </a:lnTo>
                <a:close/>
              </a:path>
            </a:pathLst>
          </a:custGeom>
          <a:solidFill>
            <a:srgbClr val="869FB2"/>
          </a:solidFill>
          <a:ln>
            <a:noFill/>
          </a:ln>
        </p:spPr>
        <p:txBody>
          <a:bodyPr anchorCtr="0" anchor="ctr" bIns="72350" lIns="72350" spcFirstLastPara="1" rIns="72350" wrap="square" tIns="72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62">
                <a:latin typeface="Epilogue"/>
                <a:ea typeface="Epilogue"/>
                <a:cs typeface="Epilogue"/>
                <a:sym typeface="Epilogue"/>
              </a:rPr>
              <a:t>Responsibility</a:t>
            </a:r>
            <a:endParaRPr b="1" sz="633">
              <a:latin typeface="Epilogue"/>
              <a:ea typeface="Epilogue"/>
              <a:cs typeface="Epilogue"/>
              <a:sym typeface="Epilogue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54"/>
          <p:cNvSpPr txBox="1"/>
          <p:nvPr>
            <p:ph type="ctrTitle"/>
          </p:nvPr>
        </p:nvSpPr>
        <p:spPr>
          <a:xfrm>
            <a:off x="4321425" y="2854088"/>
            <a:ext cx="4670100" cy="1463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(Gen) AI and Tips for Maintaining Integrity in the AI Era</a:t>
            </a:r>
            <a:endParaRPr sz="3300"/>
          </a:p>
        </p:txBody>
      </p:sp>
      <p:pic>
        <p:nvPicPr>
          <p:cNvPr id="318" name="Google Shape;318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200" y="4337925"/>
            <a:ext cx="2225925" cy="712988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54"/>
          <p:cNvSpPr txBox="1"/>
          <p:nvPr>
            <p:ph idx="1" type="subTitle"/>
          </p:nvPr>
        </p:nvSpPr>
        <p:spPr>
          <a:xfrm>
            <a:off x="4321425" y="4206919"/>
            <a:ext cx="4670100" cy="8043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55"/>
          <p:cNvSpPr txBox="1"/>
          <p:nvPr>
            <p:ph type="title"/>
          </p:nvPr>
        </p:nvSpPr>
        <p:spPr>
          <a:xfrm>
            <a:off x="310350" y="294300"/>
            <a:ext cx="8328600" cy="802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4C9B"/>
                </a:solidFill>
              </a:rPr>
              <a:t>Tips for Maintaining Academic Integrity with AI</a:t>
            </a:r>
            <a:endParaRPr/>
          </a:p>
        </p:txBody>
      </p:sp>
      <p:sp>
        <p:nvSpPr>
          <p:cNvPr id="325" name="Google Shape;325;p55"/>
          <p:cNvSpPr txBox="1"/>
          <p:nvPr>
            <p:ph idx="1" type="body"/>
          </p:nvPr>
        </p:nvSpPr>
        <p:spPr>
          <a:xfrm>
            <a:off x="370300" y="923800"/>
            <a:ext cx="8489100" cy="326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en" sz="1900">
                <a:latin typeface="Calibri"/>
                <a:ea typeface="Calibri"/>
                <a:cs typeface="Calibri"/>
                <a:sym typeface="Calibri"/>
              </a:rPr>
              <a:t>Pro tip: just because AI is </a:t>
            </a:r>
            <a:r>
              <a:rPr b="1" lang="en" sz="1900">
                <a:latin typeface="Calibri"/>
                <a:ea typeface="Calibri"/>
                <a:cs typeface="Calibri"/>
                <a:sym typeface="Calibri"/>
              </a:rPr>
              <a:t>widely available</a:t>
            </a:r>
            <a:r>
              <a:rPr lang="en" sz="1900">
                <a:latin typeface="Calibri"/>
                <a:ea typeface="Calibri"/>
                <a:cs typeface="Calibri"/>
                <a:sym typeface="Calibri"/>
              </a:rPr>
              <a:t> doesn’t mean it’s always </a:t>
            </a:r>
            <a:r>
              <a:rPr b="1" lang="en" sz="1900">
                <a:latin typeface="Calibri"/>
                <a:ea typeface="Calibri"/>
                <a:cs typeface="Calibri"/>
                <a:sym typeface="Calibri"/>
              </a:rPr>
              <a:t>allowed</a:t>
            </a:r>
            <a:endParaRPr b="1" sz="1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900">
                <a:latin typeface="Calibri"/>
                <a:ea typeface="Calibri"/>
                <a:cs typeface="Calibri"/>
                <a:sym typeface="Calibri"/>
              </a:rPr>
              <a:t>Pop Quiz: Categorize the following statements: </a:t>
            </a:r>
            <a:r>
              <a:rPr lang="en" sz="1900" u="sng">
                <a:latin typeface="Calibri"/>
                <a:ea typeface="Calibri"/>
                <a:cs typeface="Calibri"/>
                <a:sym typeface="Calibri"/>
              </a:rPr>
              <a:t>OK</a:t>
            </a:r>
            <a:r>
              <a:rPr lang="en" sz="1900">
                <a:latin typeface="Calibri"/>
                <a:ea typeface="Calibri"/>
                <a:cs typeface="Calibri"/>
                <a:sym typeface="Calibri"/>
              </a:rPr>
              <a:t> or </a:t>
            </a:r>
            <a:r>
              <a:rPr lang="en" sz="1900" u="sng">
                <a:latin typeface="Calibri"/>
                <a:ea typeface="Calibri"/>
                <a:cs typeface="Calibri"/>
                <a:sym typeface="Calibri"/>
              </a:rPr>
              <a:t>Misconduct</a:t>
            </a:r>
            <a:r>
              <a:rPr lang="en" sz="1900">
                <a:latin typeface="Calibri"/>
                <a:ea typeface="Calibri"/>
                <a:cs typeface="Calibri"/>
                <a:sym typeface="Calibri"/>
              </a:rPr>
              <a:t>?</a:t>
            </a:r>
            <a:endParaRPr sz="1900">
              <a:latin typeface="Calibri"/>
              <a:ea typeface="Calibri"/>
              <a:cs typeface="Calibri"/>
              <a:sym typeface="Calibri"/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900"/>
              <a:buFont typeface="Calibri"/>
              <a:buChar char="•"/>
            </a:pPr>
            <a:r>
              <a:rPr lang="en" sz="1900">
                <a:latin typeface="Calibri"/>
                <a:ea typeface="Calibri"/>
                <a:cs typeface="Calibri"/>
                <a:sym typeface="Calibri"/>
              </a:rPr>
              <a:t>“If I only use it for creating my footnotes / bibliography / tables / renderings / etc., Chat GPT is fine.”</a:t>
            </a:r>
            <a:endParaRPr sz="1900">
              <a:latin typeface="Calibri"/>
              <a:ea typeface="Calibri"/>
              <a:cs typeface="Calibri"/>
              <a:sym typeface="Calibri"/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Font typeface="Calibri"/>
              <a:buChar char="•"/>
            </a:pPr>
            <a:r>
              <a:rPr lang="en" sz="1900">
                <a:latin typeface="Calibri"/>
                <a:ea typeface="Calibri"/>
                <a:cs typeface="Calibri"/>
                <a:sym typeface="Calibri"/>
              </a:rPr>
              <a:t>“I use AI to help me summarize my research, but then I do the writing.”</a:t>
            </a:r>
            <a:endParaRPr sz="1900">
              <a:latin typeface="Calibri"/>
              <a:ea typeface="Calibri"/>
              <a:cs typeface="Calibri"/>
              <a:sym typeface="Calibri"/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Font typeface="Calibri"/>
              <a:buChar char="•"/>
            </a:pPr>
            <a:r>
              <a:rPr lang="en" sz="1900">
                <a:latin typeface="Calibri"/>
                <a:ea typeface="Calibri"/>
                <a:cs typeface="Calibri"/>
                <a:sym typeface="Calibri"/>
              </a:rPr>
              <a:t>“It’s just for brainstorming / outlining, not for drafts.”</a:t>
            </a:r>
            <a:endParaRPr sz="1900">
              <a:latin typeface="Calibri"/>
              <a:ea typeface="Calibri"/>
              <a:cs typeface="Calibri"/>
              <a:sym typeface="Calibri"/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Font typeface="Calibri"/>
              <a:buChar char="•"/>
            </a:pPr>
            <a:r>
              <a:rPr lang="en" sz="1900">
                <a:latin typeface="Calibri"/>
                <a:ea typeface="Calibri"/>
                <a:cs typeface="Calibri"/>
                <a:sym typeface="Calibri"/>
              </a:rPr>
              <a:t>“Grammarly isn’t AI, so it’s fine.”</a:t>
            </a:r>
            <a:endParaRPr sz="1900">
              <a:latin typeface="Calibri"/>
              <a:ea typeface="Calibri"/>
              <a:cs typeface="Calibri"/>
              <a:sym typeface="Calibri"/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Font typeface="Calibri"/>
              <a:buChar char="•"/>
            </a:pPr>
            <a:r>
              <a:rPr lang="en" sz="1900">
                <a:latin typeface="Calibri"/>
                <a:ea typeface="Calibri"/>
                <a:cs typeface="Calibri"/>
                <a:sym typeface="Calibri"/>
              </a:rPr>
              <a:t>“I wrote everything myself: I only used AI to polish my writing / make my writing sound smarter, so it’s fine.”</a:t>
            </a:r>
            <a:endParaRPr sz="1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1018"/>
              <a:buNone/>
            </a:pPr>
            <a:r>
              <a:t/>
            </a:r>
            <a:endParaRPr sz="1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55"/>
          <p:cNvSpPr/>
          <p:nvPr/>
        </p:nvSpPr>
        <p:spPr>
          <a:xfrm>
            <a:off x="134375" y="4336631"/>
            <a:ext cx="4041000" cy="802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27" name="Google Shape;327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200" y="4337925"/>
            <a:ext cx="2225925" cy="7129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56"/>
          <p:cNvSpPr txBox="1"/>
          <p:nvPr>
            <p:ph type="title"/>
          </p:nvPr>
        </p:nvSpPr>
        <p:spPr>
          <a:xfrm>
            <a:off x="310350" y="294300"/>
            <a:ext cx="8328600" cy="802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4C9B"/>
                </a:solidFill>
              </a:rPr>
              <a:t>Strategies for Success </a:t>
            </a:r>
            <a:endParaRPr sz="3000"/>
          </a:p>
        </p:txBody>
      </p:sp>
      <p:sp>
        <p:nvSpPr>
          <p:cNvPr id="333" name="Google Shape;333;p56"/>
          <p:cNvSpPr txBox="1"/>
          <p:nvPr>
            <p:ph idx="1" type="body"/>
          </p:nvPr>
        </p:nvSpPr>
        <p:spPr>
          <a:xfrm>
            <a:off x="370300" y="923800"/>
            <a:ext cx="6061800" cy="326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57200" rtl="0" algn="l">
              <a:spcBef>
                <a:spcPts val="500"/>
              </a:spcBef>
              <a:spcAft>
                <a:spcPts val="0"/>
              </a:spcAft>
              <a:buSzPts val="1800"/>
              <a:buFont typeface="Calibri"/>
              <a:buChar char="•"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Make time for </a:t>
            </a:r>
            <a:r>
              <a:rPr b="1" lang="en" sz="1800">
                <a:latin typeface="Calibri"/>
                <a:ea typeface="Calibri"/>
                <a:cs typeface="Calibri"/>
                <a:sym typeface="Calibri"/>
              </a:rPr>
              <a:t>practice</a:t>
            </a: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: there is no other way to strengthen technique / skill and avoid making unintended mistakes (</a:t>
            </a:r>
            <a:r>
              <a:rPr b="1" lang="en" sz="1800">
                <a:latin typeface="Calibri"/>
                <a:ea typeface="Calibri"/>
                <a:cs typeface="Calibri"/>
                <a:sym typeface="Calibri"/>
              </a:rPr>
              <a:t>impact</a:t>
            </a: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, not </a:t>
            </a:r>
            <a:r>
              <a:rPr b="1" lang="en" sz="1800">
                <a:latin typeface="Calibri"/>
                <a:ea typeface="Calibri"/>
                <a:cs typeface="Calibri"/>
                <a:sym typeface="Calibri"/>
              </a:rPr>
              <a:t>intention</a:t>
            </a: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, matters)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spcBef>
                <a:spcPts val="500"/>
              </a:spcBef>
              <a:spcAft>
                <a:spcPts val="0"/>
              </a:spcAft>
              <a:buSzPts val="1800"/>
              <a:buFont typeface="Calibri"/>
              <a:buChar char="•"/>
            </a:pPr>
            <a:r>
              <a:rPr b="1" lang="en" sz="1800">
                <a:latin typeface="Calibri"/>
                <a:ea typeface="Calibri"/>
                <a:cs typeface="Calibri"/>
                <a:sym typeface="Calibri"/>
              </a:rPr>
              <a:t>Articulate </a:t>
            </a: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the purpose of </a:t>
            </a:r>
            <a:r>
              <a:rPr b="1" lang="en" sz="1800">
                <a:latin typeface="Calibri"/>
                <a:ea typeface="Calibri"/>
                <a:cs typeface="Calibri"/>
                <a:sym typeface="Calibri"/>
              </a:rPr>
              <a:t>quoting </a:t>
            </a: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and </a:t>
            </a:r>
            <a:r>
              <a:rPr b="1" lang="en" sz="1800">
                <a:latin typeface="Calibri"/>
                <a:ea typeface="Calibri"/>
                <a:cs typeface="Calibri"/>
                <a:sym typeface="Calibri"/>
              </a:rPr>
              <a:t>attribution </a:t>
            </a: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in research: as making evidence-based </a:t>
            </a:r>
            <a:r>
              <a:rPr b="1" lang="en" sz="1800">
                <a:latin typeface="Calibri"/>
                <a:ea typeface="Calibri"/>
                <a:cs typeface="Calibri"/>
                <a:sym typeface="Calibri"/>
              </a:rPr>
              <a:t>assertions </a:t>
            </a: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b="1" lang="en" sz="1800">
                <a:latin typeface="Calibri"/>
                <a:ea typeface="Calibri"/>
                <a:cs typeface="Calibri"/>
                <a:sym typeface="Calibri"/>
              </a:rPr>
              <a:t>claims</a:t>
            </a: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), not just reviewing existing knowledge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spcBef>
                <a:spcPts val="500"/>
              </a:spcBef>
              <a:spcAft>
                <a:spcPts val="0"/>
              </a:spcAft>
              <a:buSzPts val="1800"/>
              <a:buFont typeface="Calibri"/>
              <a:buChar char="•"/>
            </a:pPr>
            <a:r>
              <a:rPr b="1" lang="en" sz="1800">
                <a:latin typeface="Calibri"/>
                <a:ea typeface="Calibri"/>
                <a:cs typeface="Calibri"/>
                <a:sym typeface="Calibri"/>
              </a:rPr>
              <a:t>P</a:t>
            </a:r>
            <a:r>
              <a:rPr b="1" lang="en" sz="1800">
                <a:latin typeface="Calibri"/>
                <a:ea typeface="Calibri"/>
                <a:cs typeface="Calibri"/>
                <a:sym typeface="Calibri"/>
              </a:rPr>
              <a:t>ractice</a:t>
            </a: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 attribution </a:t>
            </a: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techniques </a:t>
            </a: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in your writing (</a:t>
            </a:r>
            <a:r>
              <a:rPr lang="en" sz="18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SLLS</a:t>
            </a: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 on </a:t>
            </a:r>
            <a:r>
              <a:rPr lang="en" sz="18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integrating [APA]</a:t>
            </a: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); organize using </a:t>
            </a:r>
            <a:r>
              <a:rPr lang="en" sz="18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Zotero</a:t>
            </a: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 [</a:t>
            </a:r>
            <a:r>
              <a:rPr lang="en" sz="18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6"/>
              </a:rPr>
              <a:t>TMU Library</a:t>
            </a: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]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spcBef>
                <a:spcPts val="500"/>
              </a:spcBef>
              <a:spcAft>
                <a:spcPts val="0"/>
              </a:spcAft>
              <a:buSzPts val="1800"/>
              <a:buFont typeface="Calibri"/>
              <a:buChar char="•"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Stay organized! Follow </a:t>
            </a:r>
            <a:r>
              <a:rPr lang="en" sz="18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7"/>
              </a:rPr>
              <a:t>naming conventions</a:t>
            </a: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 for drafts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spcBef>
                <a:spcPts val="500"/>
              </a:spcBef>
              <a:spcAft>
                <a:spcPts val="0"/>
              </a:spcAft>
              <a:buSzPts val="1800"/>
              <a:buFont typeface="Calibri"/>
              <a:buChar char="•"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When AI is not allowed, there is </a:t>
            </a:r>
            <a:r>
              <a:rPr b="1" lang="en" sz="1800">
                <a:latin typeface="Calibri"/>
                <a:ea typeface="Calibri"/>
                <a:cs typeface="Calibri"/>
                <a:sym typeface="Calibri"/>
              </a:rPr>
              <a:t>no room</a:t>
            </a: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 for </a:t>
            </a: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negotiation</a:t>
            </a: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: uninstall &amp; block!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500"/>
              </a:spcBef>
              <a:spcAft>
                <a:spcPts val="0"/>
              </a:spcAft>
              <a:buSzPts val="1018"/>
              <a:buNone/>
            </a:pPr>
            <a:r>
              <a:t/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56"/>
          <p:cNvSpPr/>
          <p:nvPr/>
        </p:nvSpPr>
        <p:spPr>
          <a:xfrm>
            <a:off x="134375" y="4336631"/>
            <a:ext cx="4041000" cy="802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35" name="Google Shape;335;p5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18200" y="4337925"/>
            <a:ext cx="2225925" cy="7129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5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432151" y="294300"/>
            <a:ext cx="2433500" cy="4043626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Google Shape;337;p56"/>
          <p:cNvSpPr txBox="1"/>
          <p:nvPr/>
        </p:nvSpPr>
        <p:spPr>
          <a:xfrm>
            <a:off x="5870700" y="4429925"/>
            <a:ext cx="31209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Image: </a:t>
            </a:r>
            <a:r>
              <a:rPr lang="en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10"/>
              </a:rPr>
              <a:t>xkcd. “Documents.”</a:t>
            </a: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Shared under </a:t>
            </a:r>
            <a:r>
              <a:rPr lang="en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11"/>
              </a:rPr>
              <a:t>CC BY NC</a:t>
            </a: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License.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57"/>
          <p:cNvSpPr/>
          <p:nvPr/>
        </p:nvSpPr>
        <p:spPr>
          <a:xfrm>
            <a:off x="818325" y="3498675"/>
            <a:ext cx="7555500" cy="713100"/>
          </a:xfrm>
          <a:prstGeom prst="rect">
            <a:avLst/>
          </a:prstGeom>
          <a:solidFill>
            <a:srgbClr val="FFDC00"/>
          </a:solidFill>
          <a:ln cap="flat" cmpd="sng" w="19050">
            <a:solidFill>
              <a:srgbClr val="35656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57"/>
          <p:cNvSpPr txBox="1"/>
          <p:nvPr>
            <p:ph idx="12" type="sldNum"/>
          </p:nvPr>
        </p:nvSpPr>
        <p:spPr>
          <a:xfrm>
            <a:off x="8373883" y="4673601"/>
            <a:ext cx="330300" cy="273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45" name="Google Shape;345;p57"/>
          <p:cNvSpPr txBox="1"/>
          <p:nvPr>
            <p:ph type="title"/>
          </p:nvPr>
        </p:nvSpPr>
        <p:spPr>
          <a:xfrm>
            <a:off x="310350" y="294300"/>
            <a:ext cx="8328600" cy="80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4C9B"/>
                </a:solidFill>
              </a:rPr>
              <a:t>Engagement with Academic Integrity</a:t>
            </a:r>
            <a:endParaRPr sz="3000"/>
          </a:p>
        </p:txBody>
      </p:sp>
      <p:pic>
        <p:nvPicPr>
          <p:cNvPr id="346" name="Google Shape;346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200" y="4337925"/>
            <a:ext cx="2225925" cy="712988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Google Shape;347;p57"/>
          <p:cNvSpPr txBox="1"/>
          <p:nvPr>
            <p:ph idx="1" type="body"/>
          </p:nvPr>
        </p:nvSpPr>
        <p:spPr>
          <a:xfrm>
            <a:off x="426100" y="951750"/>
            <a:ext cx="8328600" cy="315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alibri"/>
                <a:ea typeface="Calibri"/>
                <a:cs typeface="Calibri"/>
                <a:sym typeface="Calibri"/>
              </a:rPr>
              <a:t>Academic Integrity Council (AIC) Student Representatives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Calibri"/>
              <a:buChar char="•"/>
            </a:pPr>
            <a:r>
              <a:rPr lang="en" sz="2200">
                <a:latin typeface="Calibri"/>
                <a:ea typeface="Calibri"/>
                <a:cs typeface="Calibri"/>
                <a:sym typeface="Calibri"/>
              </a:rPr>
              <a:t>Serve on AIC panels for student appeals and penalty hearings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80000"/>
              </a:lnSpc>
              <a:spcBef>
                <a:spcPts val="2000"/>
              </a:spcBef>
              <a:spcAft>
                <a:spcPts val="0"/>
              </a:spcAft>
              <a:buNone/>
            </a:pPr>
            <a:r>
              <a:rPr lang="en" sz="2200">
                <a:latin typeface="Calibri"/>
                <a:ea typeface="Calibri"/>
                <a:cs typeface="Calibri"/>
                <a:sym typeface="Calibri"/>
              </a:rPr>
              <a:t>Academic Integrity Ambassadors (AIA)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Calibri"/>
              <a:buChar char="•"/>
            </a:pPr>
            <a:r>
              <a:rPr lang="en" sz="2200">
                <a:latin typeface="Calibri"/>
                <a:ea typeface="Calibri"/>
                <a:cs typeface="Calibri"/>
                <a:sym typeface="Calibri"/>
              </a:rPr>
              <a:t>Enhance campus outreach and engagement across programs and faculties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Calibri"/>
              <a:buChar char="•"/>
            </a:pPr>
            <a:r>
              <a:rPr lang="en" sz="2200">
                <a:latin typeface="Calibri"/>
                <a:ea typeface="Calibri"/>
                <a:cs typeface="Calibri"/>
                <a:sym typeface="Calibri"/>
              </a:rPr>
              <a:t>Promote and encourage a culture of academic integrity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80000"/>
              </a:lnSpc>
              <a:spcBef>
                <a:spcPts val="3000"/>
              </a:spcBef>
              <a:spcAft>
                <a:spcPts val="1000"/>
              </a:spcAft>
              <a:buNone/>
            </a:pPr>
            <a:r>
              <a:rPr b="1" lang="en" sz="2200">
                <a:latin typeface="Calibri"/>
                <a:ea typeface="Calibri"/>
                <a:cs typeface="Calibri"/>
                <a:sym typeface="Calibri"/>
              </a:rPr>
              <a:t>NOW RECRUITING! Email </a:t>
            </a:r>
            <a:r>
              <a:rPr b="1" lang="en" sz="2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aio@torontomu.ca</a:t>
            </a:r>
            <a:r>
              <a:rPr b="1" lang="en" sz="2200">
                <a:latin typeface="Calibri"/>
                <a:ea typeface="Calibri"/>
                <a:cs typeface="Calibri"/>
                <a:sym typeface="Calibri"/>
              </a:rPr>
              <a:t> if interested!</a:t>
            </a:r>
            <a:endParaRPr b="1" sz="2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58"/>
          <p:cNvSpPr txBox="1"/>
          <p:nvPr>
            <p:ph type="ctrTitle"/>
          </p:nvPr>
        </p:nvSpPr>
        <p:spPr>
          <a:xfrm>
            <a:off x="194575" y="356288"/>
            <a:ext cx="6422100" cy="2235900"/>
          </a:xfrm>
          <a:prstGeom prst="rect">
            <a:avLst/>
          </a:prstGeom>
          <a:ln cap="flat" cmpd="sng" w="9525">
            <a:solidFill>
              <a:srgbClr val="FFEE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500"/>
              </a:spcBef>
              <a:spcAft>
                <a:spcPts val="0"/>
              </a:spcAft>
              <a:buNone/>
            </a:pPr>
            <a:r>
              <a:rPr lang="en" sz="3000"/>
              <a:t>Get In Touch!</a:t>
            </a:r>
            <a:endParaRPr sz="3000"/>
          </a:p>
          <a:p>
            <a:pPr indent="0" lvl="0" marL="0" rtl="0" algn="l"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0" lvl="0" marL="457200" rtl="0" algn="l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n" sz="2100"/>
              <a:t>Email:		</a:t>
            </a:r>
            <a:r>
              <a:rPr lang="en" sz="2100" u="sng">
                <a:solidFill>
                  <a:schemeClr val="lt2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aio@torontomu.ca</a:t>
            </a:r>
            <a:endParaRPr sz="2100">
              <a:solidFill>
                <a:schemeClr val="lt2"/>
              </a:solidFill>
            </a:endParaRPr>
          </a:p>
          <a:p>
            <a:pPr indent="0" lvl="0" marL="457200" rtl="0" algn="l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n" sz="2100"/>
              <a:t>Website: 	</a:t>
            </a:r>
            <a:r>
              <a:rPr lang="en" sz="2100" u="sng">
                <a:solidFill>
                  <a:schemeClr val="lt2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torontomu.ca/academicintegrity/</a:t>
            </a:r>
            <a:endParaRPr sz="2100">
              <a:solidFill>
                <a:schemeClr val="lt2"/>
              </a:solidFill>
            </a:endParaRPr>
          </a:p>
          <a:p>
            <a:pPr indent="0" lvl="0" marL="457200" rtl="0" algn="l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sz="2100"/>
          </a:p>
          <a:p>
            <a:pPr indent="0" lvl="0" marL="457200" rtl="0" algn="l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n" sz="2100"/>
              <a:t>Phone:		(416) 979-5000 ext. 557800</a:t>
            </a:r>
            <a:endParaRPr sz="2100"/>
          </a:p>
          <a:p>
            <a:pPr indent="0" lvl="0" marL="457200" rtl="0" algn="l"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0" lvl="0" marL="457200" rtl="0" algn="l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n" sz="2100"/>
              <a:t>X / </a:t>
            </a:r>
            <a:r>
              <a:rPr lang="en" sz="2000"/>
              <a:t>Twitter</a:t>
            </a:r>
            <a:r>
              <a:rPr lang="en" sz="2100"/>
              <a:t>:	@TMU_AIO</a:t>
            </a:r>
            <a:endParaRPr sz="2100"/>
          </a:p>
          <a:p>
            <a:pPr indent="0" lvl="0" marL="457200" rtl="0" algn="l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n" sz="2100"/>
              <a:t>IG:			@tmu.aia</a:t>
            </a:r>
            <a:endParaRPr sz="2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RyersonUniversity_MasterTemplate v1">
  <a:themeElements>
    <a:clrScheme name="Ryerson University">
      <a:dk1>
        <a:srgbClr val="000000"/>
      </a:dk1>
      <a:lt1>
        <a:srgbClr val="FFFFFF"/>
      </a:lt1>
      <a:dk2>
        <a:srgbClr val="004C9B"/>
      </a:dk2>
      <a:lt2>
        <a:srgbClr val="FFDC00"/>
      </a:lt2>
      <a:accent1>
        <a:srgbClr val="011E5E"/>
      </a:accent1>
      <a:accent2>
        <a:srgbClr val="1297EB"/>
      </a:accent2>
      <a:accent3>
        <a:srgbClr val="4CB4F1"/>
      </a:accent3>
      <a:accent4>
        <a:srgbClr val="FD9208"/>
      </a:accent4>
      <a:accent5>
        <a:srgbClr val="FEBC0D"/>
      </a:accent5>
      <a:accent6>
        <a:srgbClr val="FFEE0A"/>
      </a:accent6>
      <a:hlink>
        <a:srgbClr val="878787"/>
      </a:hlink>
      <a:folHlink>
        <a:srgbClr val="D0D0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